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468" r:id="rId3"/>
    <p:sldId id="478" r:id="rId4"/>
    <p:sldId id="481" r:id="rId5"/>
    <p:sldId id="482" r:id="rId6"/>
    <p:sldId id="483" r:id="rId7"/>
    <p:sldId id="479" r:id="rId8"/>
    <p:sldId id="480" r:id="rId9"/>
    <p:sldId id="457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71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1046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E1A031-527C-496A-B72D-E4064379FB07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006133-7360-4086-90D3-5AFA446680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32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93BDB-BA66-095E-5E03-55410428C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48A7B7-C2AE-E209-A912-230712D93A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B027B27-0B15-A380-3735-5033543384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B10CFC-2575-5260-3460-97AD40B3C4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294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5A635-6499-5DB0-1563-FC4BDBB38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CB9107-DFB1-B177-F1FA-0AE121BDCA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A2E617-A051-98B5-EFC4-D9E7904D0C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240E47-C83B-C599-7279-2B7704EB86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315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6A2C9-B85D-77D7-7606-CE13C39B2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3BCE064-80C4-27B9-3D1B-A9C8D02C52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1B2C77-0783-F77A-866D-47F5F9DA4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BEEBBF-CECB-B7CD-CA81-BF57AC963B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253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4786A-6392-3336-260A-D82B756A8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02DA23-92F4-7976-5D97-ECB92CB5E6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DD4A6D7-DEF9-EDF3-9D2C-56C1B22F8D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9DE0CD-AB9E-F95B-1853-75AD3961DB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261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9DB118-67CB-11D9-22D3-32CF18DE3B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EF76007-82FA-1DD4-816D-E909F1DE8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2AB94F-C41E-66EC-83DC-F681F9F2F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568F-6E5D-48B8-A03D-B5183D98BBD5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F49714-6AEE-C42E-A12C-2AEA1B855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64109E-C0DE-5AD6-072A-A2ED33EEF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0CF5B-7AD4-48BF-B992-E232F51C48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268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254E42-1EDD-8F79-334B-8BE9453B2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57E8280-277B-EF15-C994-2788D2458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A55D7D-5E7B-499A-EE69-53C19D344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568F-6E5D-48B8-A03D-B5183D98BBD5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526817-BB20-DB51-8230-C2CE1AFC3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28A3B9-999A-0466-2086-3323BFC69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0CF5B-7AD4-48BF-B992-E232F51C48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58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235896C-C69F-41D9-8ED2-0C9171DAE1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203223-0A6E-C201-B688-B16B1EC3E9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CB4DB6-F751-96E1-F67F-DF2A304FE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568F-6E5D-48B8-A03D-B5183D98BBD5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9D37D-59B2-AFE7-3851-88F9D67F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2E5F95-F733-09BE-4AE3-285BD618C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0CF5B-7AD4-48BF-B992-E232F51C48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439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15D051-C506-9FF9-50E9-AFBA5C330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252EA5-3C85-0A4C-1748-156CC4E26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D0CA67-AA49-711F-E993-9984A2CC3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568F-6E5D-48B8-A03D-B5183D98BBD5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7DDFF2-C587-CC64-FD38-806E6BDB8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5C765F-36C0-D534-1AFE-934D4CE03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0CF5B-7AD4-48BF-B992-E232F51C48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823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04882A-DB60-58C1-FB30-471882E71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F711D8-E5B3-D064-F15A-974D76B2D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F2B01B-B1A5-69FC-48DC-3842017FD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568F-6E5D-48B8-A03D-B5183D98BBD5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AECEA9-EABA-B8D8-C57A-EE98458FB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E36A17-E2A5-891C-5AC1-6E60D4A02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0CF5B-7AD4-48BF-B992-E232F51C48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664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54099F-F600-1B1F-5BE6-97FB87570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6B066A-2142-9677-9ECD-29C3332D35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6B1FF7-DE4E-B600-3F2E-4A014D15EC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0DE7F5-4C27-E3ED-DE0F-A18F0F603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568F-6E5D-48B8-A03D-B5183D98BBD5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800990-DB1F-2526-0D53-D9E1104A5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1EE755-7B42-482A-1F85-0A2DF250C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0CF5B-7AD4-48BF-B992-E232F51C48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474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D6CB21-F1B8-C813-D1BA-8AF9A88AA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59B30D-1278-30F5-44E3-14A47455B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D05AF3-6E08-B451-3BEB-87E31A72FD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943031A-BE11-B593-5EB4-2FC780A978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D4FB37B-75D5-DC13-ADFA-46D9F8ED00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0950F36-A7CD-FE4E-03F5-D297091C2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568F-6E5D-48B8-A03D-B5183D98BBD5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EC7D0C7-03C2-0982-697C-28AE4C59B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A9BFD0A-0325-0A69-65DB-5596252B9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0CF5B-7AD4-48BF-B992-E232F51C48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671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562807-964F-872E-368E-02098F6AF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B7FC98F-B459-9CC0-B186-20F585790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568F-6E5D-48B8-A03D-B5183D98BBD5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D9D2C6B-E531-F237-5761-3E4E411F3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C3BCD1-8866-F6F9-84D7-42EAF55FE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0CF5B-7AD4-48BF-B992-E232F51C48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222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B86D1A6-5AD1-9FBC-CD2A-815FD171B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568F-6E5D-48B8-A03D-B5183D98BBD5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CA1AAD-0648-43B2-9F31-996B92047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98D513-D1E1-2A50-EA40-B11291851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0CF5B-7AD4-48BF-B992-E232F51C48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346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1E328-990D-811F-D742-5D895CC82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9A2F6A-050B-5A83-F31C-FC07FDE9F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CDB1AA-1FE7-15D4-547C-29BD9A3C78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4752A2-287F-451E-C307-4CCD24A79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568F-6E5D-48B8-A03D-B5183D98BBD5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B0AB69-7A4E-15DC-5120-3A07755E4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B388B3-D214-180D-FF60-675357836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0CF5B-7AD4-48BF-B992-E232F51C48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720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F578E5-61BB-D190-CF33-85DC9DFD5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8C1E511-3EDE-C214-C8CF-18FF93238E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92E36F-B146-8604-A665-C7A7C591ED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1085AF-424E-48B3-272C-985C6DDD5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568F-6E5D-48B8-A03D-B5183D98BBD5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3D5F81-BAD2-E6E8-3739-563A71FA4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DC3738-F100-5C02-AA56-D08D819EA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0CF5B-7AD4-48BF-B992-E232F51C48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166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40CEAB-6C99-5164-CA10-EEC76A409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0B4E08-B2B5-7F04-F52F-E091C28CC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46E87E-3AAF-80C9-68F4-3700ECE156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5D568F-6E5D-48B8-A03D-B5183D98BBD5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6B5EA7-E66C-86B2-F920-5C8750ED5D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391C3B-8C8C-FF6E-B3F4-3B0CBB7CB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00CF5B-7AD4-48BF-B992-E232F51C48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446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2.jpe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hjsportfoliolist.netlify.app/pages/garam/combat_system" TargetMode="External"/><Relationship Id="rId11" Type="http://schemas.openxmlformats.org/officeDocument/2006/relationships/image" Target="../media/image14.png"/><Relationship Id="rId5" Type="http://schemas.openxmlformats.org/officeDocument/2006/relationships/image" Target="../media/image11.svg"/><Relationship Id="rId15" Type="http://schemas.openxmlformats.org/officeDocument/2006/relationships/image" Target="../media/image18.png"/><Relationship Id="rId10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3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2.jpe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hyperlink" Target="https://hjsportfoliolist.netlify.app/pages/garam/combat_system" TargetMode="External"/><Relationship Id="rId15" Type="http://schemas.openxmlformats.org/officeDocument/2006/relationships/image" Target="../media/image18.png"/><Relationship Id="rId10" Type="http://schemas.openxmlformats.org/officeDocument/2006/relationships/image" Target="../media/image4.png"/><Relationship Id="rId4" Type="http://schemas.openxmlformats.org/officeDocument/2006/relationships/image" Target="../media/image11.svg"/><Relationship Id="rId9" Type="http://schemas.openxmlformats.org/officeDocument/2006/relationships/image" Target="../media/image3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jpeg"/><Relationship Id="rId3" Type="http://schemas.openxmlformats.org/officeDocument/2006/relationships/image" Target="../media/image10.png"/><Relationship Id="rId7" Type="http://schemas.openxmlformats.org/officeDocument/2006/relationships/image" Target="../media/image20.jpeg"/><Relationship Id="rId12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3.jpeg"/><Relationship Id="rId5" Type="http://schemas.openxmlformats.org/officeDocument/2006/relationships/hyperlink" Target="https://hjsportfoliolist.netlify.app/pages/daon/combat_system" TargetMode="External"/><Relationship Id="rId15" Type="http://schemas.openxmlformats.org/officeDocument/2006/relationships/hyperlink" Target="https://1drv.ms/f/c/f3faf3257fa255e1/EqbwRA1YtwNIk8YpmXMWAHUBNVW7R6IJ_S5X-MEIUOVvPA?e=6mafax" TargetMode="External"/><Relationship Id="rId10" Type="http://schemas.openxmlformats.org/officeDocument/2006/relationships/image" Target="../media/image22.png"/><Relationship Id="rId4" Type="http://schemas.openxmlformats.org/officeDocument/2006/relationships/image" Target="../media/image11.svg"/><Relationship Id="rId9" Type="http://schemas.openxmlformats.org/officeDocument/2006/relationships/image" Target="../media/image6.png"/><Relationship Id="rId1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7.png"/><Relationship Id="rId3" Type="http://schemas.openxmlformats.org/officeDocument/2006/relationships/image" Target="../media/image10.png"/><Relationship Id="rId21" Type="http://schemas.openxmlformats.org/officeDocument/2006/relationships/image" Target="../media/image40.png"/><Relationship Id="rId7" Type="http://schemas.microsoft.com/office/2007/relationships/hdphoto" Target="../media/hdphoto2.wdp"/><Relationship Id="rId12" Type="http://schemas.openxmlformats.org/officeDocument/2006/relationships/image" Target="../media/image32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hyperlink" Target="https://hjsportfoliolist.netlify.app/pages/lostark/emberspirit/character_combat" TargetMode="External"/><Relationship Id="rId15" Type="http://schemas.microsoft.com/office/2007/relationships/hdphoto" Target="../media/hdphoto3.wdp"/><Relationship Id="rId23" Type="http://schemas.openxmlformats.org/officeDocument/2006/relationships/image" Target="../media/image42.jpeg"/><Relationship Id="rId10" Type="http://schemas.openxmlformats.org/officeDocument/2006/relationships/image" Target="../media/image30.png"/><Relationship Id="rId19" Type="http://schemas.openxmlformats.org/officeDocument/2006/relationships/image" Target="../media/image38.png"/><Relationship Id="rId4" Type="http://schemas.openxmlformats.org/officeDocument/2006/relationships/image" Target="../media/image11.svg"/><Relationship Id="rId9" Type="http://schemas.openxmlformats.org/officeDocument/2006/relationships/image" Target="../media/image29.jpeg"/><Relationship Id="rId14" Type="http://schemas.openxmlformats.org/officeDocument/2006/relationships/image" Target="../media/image34.png"/><Relationship Id="rId22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gif"/><Relationship Id="rId4" Type="http://schemas.openxmlformats.org/officeDocument/2006/relationships/image" Target="../media/image45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hdphoto" Target="../media/hdphoto3.wdp"/><Relationship Id="rId7" Type="http://schemas.openxmlformats.org/officeDocument/2006/relationships/image" Target="../media/image38.png"/><Relationship Id="rId12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32.png"/><Relationship Id="rId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35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F28B79-4361-7E4F-826F-86FFD4F74C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C115504-71CB-2EF2-9FF9-8A174F496D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012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2A44447-6F70-C6E0-2F6C-1F64748D692E}"/>
              </a:ext>
            </a:extLst>
          </p:cNvPr>
          <p:cNvGrpSpPr/>
          <p:nvPr/>
        </p:nvGrpSpPr>
        <p:grpSpPr>
          <a:xfrm>
            <a:off x="2775658" y="3017520"/>
            <a:ext cx="1667347" cy="755281"/>
            <a:chOff x="2775658" y="3017520"/>
            <a:chExt cx="1667347" cy="755281"/>
          </a:xfrm>
        </p:grpSpPr>
        <p:pic>
          <p:nvPicPr>
            <p:cNvPr id="3" name="그림 2" descr="그림, 스케치, 만화 영화, 예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C423D10-1571-4159-AD7A-1A5D4A7BA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363" b="56692"/>
            <a:stretch>
              <a:fillRect/>
            </a:stretch>
          </p:blipFill>
          <p:spPr>
            <a:xfrm>
              <a:off x="3586014" y="3017520"/>
              <a:ext cx="856991" cy="735330"/>
            </a:xfrm>
            <a:prstGeom prst="rect">
              <a:avLst/>
            </a:prstGeom>
          </p:spPr>
        </p:pic>
        <p:pic>
          <p:nvPicPr>
            <p:cNvPr id="70" name="그림 69" descr="스케치, 그림, 라인 아트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590E41A-DCAE-55ED-8175-B2A583447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496" t="26098" r="6070" b="52578"/>
            <a:stretch>
              <a:fillRect/>
            </a:stretch>
          </p:blipFill>
          <p:spPr>
            <a:xfrm rot="1467052">
              <a:off x="3713969" y="3106134"/>
              <a:ext cx="535429" cy="494959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8E41CBE-5245-08E6-D36A-F87C00BECF40}"/>
                </a:ext>
              </a:extLst>
            </p:cNvPr>
            <p:cNvGrpSpPr/>
            <p:nvPr/>
          </p:nvGrpSpPr>
          <p:grpSpPr>
            <a:xfrm>
              <a:off x="2775658" y="3438963"/>
              <a:ext cx="1206025" cy="333838"/>
              <a:chOff x="4730532" y="6675068"/>
              <a:chExt cx="1615469" cy="340035"/>
            </a:xfrm>
          </p:grpSpPr>
          <p:pic>
            <p:nvPicPr>
              <p:cNvPr id="20" name="그림 19" descr="빛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63304C82-CC61-DBBE-2AC6-2B255E3849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247" t="38729" r="64139" b="2158"/>
              <a:stretch>
                <a:fillRect/>
              </a:stretch>
            </p:blipFill>
            <p:spPr>
              <a:xfrm rot="16200000">
                <a:off x="5368249" y="6037351"/>
                <a:ext cx="340033" cy="1615468"/>
              </a:xfrm>
              <a:prstGeom prst="rect">
                <a:avLst/>
              </a:prstGeom>
              <a:effectLst>
                <a:glow rad="25400">
                  <a:schemeClr val="accent4">
                    <a:lumMod val="20000"/>
                    <a:lumOff val="80000"/>
                  </a:schemeClr>
                </a:glow>
                <a:softEdge rad="0"/>
              </a:effectLst>
            </p:spPr>
          </p:pic>
          <p:pic>
            <p:nvPicPr>
              <p:cNvPr id="21" name="그림 20" descr="공구, 칼, 근접 무기, 칼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D830C76F-469D-9FD8-CDA6-7E28FACF24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5829819" y="6725577"/>
                <a:ext cx="492662" cy="83211"/>
              </a:xfrm>
              <a:prstGeom prst="rect">
                <a:avLst/>
              </a:prstGeom>
              <a:effectLst>
                <a:glow rad="12700">
                  <a:srgbClr val="FFFF00">
                    <a:alpha val="26000"/>
                  </a:srgbClr>
                </a:glow>
              </a:effectLst>
            </p:spPr>
          </p:pic>
          <p:pic>
            <p:nvPicPr>
              <p:cNvPr id="22" name="그림 21" descr="빛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66C36C56-B0F8-E8A8-DAF2-519850D695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247" t="80698" r="64139" b="2157"/>
              <a:stretch>
                <a:fillRect/>
              </a:stretch>
            </p:blipFill>
            <p:spPr>
              <a:xfrm rot="16200000">
                <a:off x="5941713" y="6610815"/>
                <a:ext cx="340033" cy="468543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0306C95-55B7-5A0C-6240-68F90059B176}"/>
              </a:ext>
            </a:extLst>
          </p:cNvPr>
          <p:cNvGrpSpPr/>
          <p:nvPr/>
        </p:nvGrpSpPr>
        <p:grpSpPr>
          <a:xfrm>
            <a:off x="8325307" y="2895602"/>
            <a:ext cx="1310814" cy="1185898"/>
            <a:chOff x="7613515" y="2129291"/>
            <a:chExt cx="1310814" cy="1185898"/>
          </a:xfrm>
        </p:grpSpPr>
        <p:pic>
          <p:nvPicPr>
            <p:cNvPr id="60" name="그림 59" descr="블랙, 스크린샷, 화이트, 흑백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86312C9-5C8A-71B9-D66A-435A32F8F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685764">
              <a:off x="7431161" y="2564565"/>
              <a:ext cx="945248" cy="215996"/>
            </a:xfrm>
            <a:prstGeom prst="rect">
              <a:avLst/>
            </a:prstGeom>
          </p:spPr>
        </p:pic>
        <p:pic>
          <p:nvPicPr>
            <p:cNvPr id="64" name="그림 63" descr="흑백, 연기, 블랙, 구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BADFE41-3029-C582-C0FE-1EB9ECA13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8146414" y="2129291"/>
              <a:ext cx="316188" cy="598458"/>
            </a:xfrm>
            <a:prstGeom prst="rect">
              <a:avLst/>
            </a:prstGeom>
            <a:effectLst>
              <a:glow rad="25400">
                <a:schemeClr val="tx1">
                  <a:lumMod val="75000"/>
                  <a:lumOff val="25000"/>
                </a:schemeClr>
              </a:glow>
            </a:effectLst>
          </p:spPr>
        </p:pic>
        <p:pic>
          <p:nvPicPr>
            <p:cNvPr id="6179" name="그래픽 6178" descr="괴물 단색으로 채워진">
              <a:extLst>
                <a:ext uri="{FF2B5EF4-FFF2-40B4-BE49-F238E27FC236}">
                  <a16:creationId xmlns:a16="http://schemas.microsoft.com/office/drawing/2014/main" id="{31440AF2-6392-BA18-5B22-CAFB4C1DE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465339" y="2552327"/>
              <a:ext cx="458990" cy="458990"/>
            </a:xfrm>
            <a:prstGeom prst="rect">
              <a:avLst/>
            </a:prstGeom>
          </p:spPr>
        </p:pic>
        <p:sp>
          <p:nvSpPr>
            <p:cNvPr id="6177" name="폭발: 8pt 6176">
              <a:extLst>
                <a:ext uri="{FF2B5EF4-FFF2-40B4-BE49-F238E27FC236}">
                  <a16:creationId xmlns:a16="http://schemas.microsoft.com/office/drawing/2014/main" id="{0C50EC63-D4D3-DE11-FC5D-4C8418A36A6E}"/>
                </a:ext>
              </a:extLst>
            </p:cNvPr>
            <p:cNvSpPr/>
            <p:nvPr/>
          </p:nvSpPr>
          <p:spPr>
            <a:xfrm>
              <a:off x="8409200" y="2628614"/>
              <a:ext cx="228811" cy="228811"/>
            </a:xfrm>
            <a:prstGeom prst="irregularSeal1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74" name="원호 6173">
              <a:extLst>
                <a:ext uri="{FF2B5EF4-FFF2-40B4-BE49-F238E27FC236}">
                  <a16:creationId xmlns:a16="http://schemas.microsoft.com/office/drawing/2014/main" id="{B95C3964-C261-C931-0B46-C55615177C72}"/>
                </a:ext>
              </a:extLst>
            </p:cNvPr>
            <p:cNvSpPr/>
            <p:nvPr/>
          </p:nvSpPr>
          <p:spPr>
            <a:xfrm rot="19747100">
              <a:off x="7792904" y="2182315"/>
              <a:ext cx="765616" cy="1028207"/>
            </a:xfrm>
            <a:prstGeom prst="arc">
              <a:avLst>
                <a:gd name="adj1" fmla="val 17499726"/>
                <a:gd name="adj2" fmla="val 0"/>
              </a:avLst>
            </a:prstGeom>
            <a:ln w="63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9" name="그림 58" descr="블랙, 스크린샷, 화이트, 흑백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21A29E3-9799-A330-E857-C897CBC9A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63214">
              <a:off x="7650258" y="2734005"/>
              <a:ext cx="945248" cy="215996"/>
            </a:xfrm>
            <a:prstGeom prst="rect">
              <a:avLst/>
            </a:prstGeom>
          </p:spPr>
        </p:pic>
        <p:sp>
          <p:nvSpPr>
            <p:cNvPr id="5" name="원호 4">
              <a:extLst>
                <a:ext uri="{FF2B5EF4-FFF2-40B4-BE49-F238E27FC236}">
                  <a16:creationId xmlns:a16="http://schemas.microsoft.com/office/drawing/2014/main" id="{A44391AA-08AB-02E6-9A56-B149CC9A1DA9}"/>
                </a:ext>
              </a:extLst>
            </p:cNvPr>
            <p:cNvSpPr/>
            <p:nvPr/>
          </p:nvSpPr>
          <p:spPr>
            <a:xfrm rot="19747100">
              <a:off x="7613515" y="2286982"/>
              <a:ext cx="765616" cy="1028207"/>
            </a:xfrm>
            <a:prstGeom prst="arc">
              <a:avLst>
                <a:gd name="adj1" fmla="val 17499726"/>
                <a:gd name="adj2" fmla="val 0"/>
              </a:avLst>
            </a:prstGeom>
            <a:ln w="63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C3E493F-0019-D84B-D712-ED931BB5BFA2}"/>
              </a:ext>
            </a:extLst>
          </p:cNvPr>
          <p:cNvGrpSpPr/>
          <p:nvPr/>
        </p:nvGrpSpPr>
        <p:grpSpPr>
          <a:xfrm rot="1788468">
            <a:off x="6081130" y="2414673"/>
            <a:ext cx="945248" cy="820710"/>
            <a:chOff x="7650258" y="2129291"/>
            <a:chExt cx="945248" cy="820710"/>
          </a:xfrm>
        </p:grpSpPr>
        <p:pic>
          <p:nvPicPr>
            <p:cNvPr id="10" name="그림 9" descr="흑백, 연기, 블랙, 구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BA1EBBD-71F3-1438-5B96-0D74636DE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8146414" y="2129291"/>
              <a:ext cx="316188" cy="598458"/>
            </a:xfrm>
            <a:prstGeom prst="rect">
              <a:avLst/>
            </a:prstGeom>
            <a:effectLst>
              <a:glow rad="25400">
                <a:schemeClr val="tx1">
                  <a:lumMod val="75000"/>
                  <a:lumOff val="25000"/>
                </a:schemeClr>
              </a:glow>
            </a:effectLst>
          </p:spPr>
        </p:pic>
        <p:pic>
          <p:nvPicPr>
            <p:cNvPr id="14" name="그림 13" descr="블랙, 스크린샷, 화이트, 흑백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5B4C5C9-9047-075F-75C2-A91DE0DFB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63214">
              <a:off x="7650258" y="2734005"/>
              <a:ext cx="945248" cy="2159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2156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C82B2-2009-897C-A412-CEC73FF84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C155B9-4C67-BDBC-591C-F7BAEE26F44D}"/>
              </a:ext>
            </a:extLst>
          </p:cNvPr>
          <p:cNvSpPr txBox="1"/>
          <p:nvPr/>
        </p:nvSpPr>
        <p:spPr>
          <a:xfrm>
            <a:off x="192088" y="538432"/>
            <a:ext cx="1324080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(1)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가람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다온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페이퍼로지 6 SemiBold" pitchFamily="2" charset="-127"/>
              <a:ea typeface="페이퍼로지 6 SemiBold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2E80A2D-F677-E14E-0508-DFED1DD23E05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4A34758-52CC-7D81-64CD-AD42141881B6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6CF20611-4C06-BE4D-0EF0-E9283935EF0B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F6D20DC3-CD90-33D9-0B11-01D44D5E7E01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F7BDA7AF-BAAA-838F-27CC-DC9AE1FFE2CA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A38ADC9-8AF3-3F7A-7179-F00A3C13B376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255E3352-DA8C-64D4-6E80-A75141BA11D4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B620D37F-AEB8-E39F-6ECB-B2D2C1E9AB0A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FBEB058-F0FB-D54F-B7F4-394F60A05038}"/>
                    </a:ext>
                  </a:extLst>
                </p:cNvPr>
                <p:cNvSpPr txBox="1"/>
                <p:nvPr/>
              </p:nvSpPr>
              <p:spPr>
                <a:xfrm>
                  <a:off x="1935308" y="2386564"/>
                  <a:ext cx="8335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4870E75A-C778-1333-D62D-028FDC82B8BF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41E6BD24-8F55-CB51-8D1D-B9F717B90B75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13AFF65-9416-84FC-AF33-97453FC43C6A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B7738776-6557-7D57-D399-4AF29B3CC64A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4995E7C7-12AC-61AC-EC34-D3F48A9A392F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2BB0A94-0BA0-5F09-2312-5F007A71FD1C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AE5F92A5-BB91-6C12-FF62-A4F0F8467A3A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1830A689-E350-B7E5-FC67-74C5CB7C26EF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7DA6E40-68A2-65E8-61CE-1EFF250C05B7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347F89C4-E42B-CB0E-F916-61EAA49EDE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B38DA40D-1087-AB71-D834-662EAB6E50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E468B57B-C346-D460-2F66-AE3AACD36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1BC0A5C2-A29D-1209-C44A-C3E22BF8B6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9BDF74C5-A285-84F0-1EF9-C4BEA4D138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791A5180-BFB0-130C-A8B1-5AA17EF371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그림 1" descr="의류, 의상 디자인, 여성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0F63FB9-4D3C-046D-B85C-6C762B5B8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2088" y="1782227"/>
            <a:ext cx="2248834" cy="39229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D61675-B9B6-917E-4D9C-5CDA560122CC}"/>
              </a:ext>
            </a:extLst>
          </p:cNvPr>
          <p:cNvSpPr txBox="1"/>
          <p:nvPr/>
        </p:nvSpPr>
        <p:spPr>
          <a:xfrm>
            <a:off x="288179" y="4423762"/>
            <a:ext cx="205665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하늘을 품은 뇌운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,</a:t>
            </a:r>
            <a:r>
              <a:rPr lang="en-US" altLang="ko-KR" sz="14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</a:t>
            </a:r>
            <a:r>
              <a:rPr lang="ko-KR" altLang="en-US" sz="24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가람</a:t>
            </a:r>
            <a:endParaRPr lang="ko-KR" altLang="en-US" sz="2000" dirty="0">
              <a:effectLst>
                <a:glow rad="127000">
                  <a:schemeClr val="bg1"/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FA52CEF-B38D-13C2-5A57-BABDE8F120B3}"/>
              </a:ext>
            </a:extLst>
          </p:cNvPr>
          <p:cNvGrpSpPr/>
          <p:nvPr/>
        </p:nvGrpSpPr>
        <p:grpSpPr>
          <a:xfrm>
            <a:off x="667503" y="5975304"/>
            <a:ext cx="1298004" cy="234048"/>
            <a:chOff x="270364" y="6143035"/>
            <a:chExt cx="1298004" cy="23404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2A21202-6972-4D32-81F7-7CFB8B6CEFB3}"/>
                </a:ext>
              </a:extLst>
            </p:cNvPr>
            <p:cNvGrpSpPr/>
            <p:nvPr/>
          </p:nvGrpSpPr>
          <p:grpSpPr>
            <a:xfrm>
              <a:off x="270364" y="6143035"/>
              <a:ext cx="1298004" cy="234048"/>
              <a:chOff x="270364" y="6143035"/>
              <a:chExt cx="1298004" cy="23404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A92B9A-9274-FCD0-2ACF-A5FAC765D2CE}"/>
                  </a:ext>
                </a:extLst>
              </p:cNvPr>
              <p:cNvSpPr txBox="1"/>
              <p:nvPr/>
            </p:nvSpPr>
            <p:spPr>
              <a:xfrm>
                <a:off x="515195" y="6223195"/>
                <a:ext cx="105317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pPr algn="ctr"/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가람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_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전투기획서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.pdf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2" name="그래픽 11">
                <a:extLst>
                  <a:ext uri="{FF2B5EF4-FFF2-40B4-BE49-F238E27FC236}">
                    <a16:creationId xmlns:a16="http://schemas.microsoft.com/office/drawing/2014/main" id="{5BA3F089-FE55-F389-730D-0D9FC2F90D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70364" y="6143035"/>
                <a:ext cx="190582" cy="234048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hlinkClick r:id="rId6" tooltip="문서 열기"/>
              <a:extLst>
                <a:ext uri="{FF2B5EF4-FFF2-40B4-BE49-F238E27FC236}">
                  <a16:creationId xmlns:a16="http://schemas.microsoft.com/office/drawing/2014/main" id="{94E5721C-67BC-EB84-8F6D-AC197AF1AFAD}"/>
                </a:ext>
              </a:extLst>
            </p:cNvPr>
            <p:cNvSpPr/>
            <p:nvPr/>
          </p:nvSpPr>
          <p:spPr>
            <a:xfrm>
              <a:off x="270364" y="6143036"/>
              <a:ext cx="1298004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235A1BF-094C-D77F-30A5-CBDCD48A880F}"/>
              </a:ext>
            </a:extLst>
          </p:cNvPr>
          <p:cNvGrpSpPr/>
          <p:nvPr/>
        </p:nvGrpSpPr>
        <p:grpSpPr>
          <a:xfrm>
            <a:off x="192088" y="905593"/>
            <a:ext cx="2248834" cy="413018"/>
            <a:chOff x="192088" y="913562"/>
            <a:chExt cx="2248834" cy="41301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643B8ED-12EE-A381-8DBA-D082AD20A4A4}"/>
                </a:ext>
              </a:extLst>
            </p:cNvPr>
            <p:cNvSpPr txBox="1"/>
            <p:nvPr/>
          </p:nvSpPr>
          <p:spPr>
            <a:xfrm>
              <a:off x="192088" y="913562"/>
              <a:ext cx="372465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도사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F6B3244-E1C9-5859-E1BE-966A20FB740F}"/>
                </a:ext>
              </a:extLst>
            </p:cNvPr>
            <p:cNvSpPr txBox="1"/>
            <p:nvPr/>
          </p:nvSpPr>
          <p:spPr>
            <a:xfrm>
              <a:off x="733654" y="913562"/>
              <a:ext cx="372465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부채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74F466E-EA08-68F5-B2A5-3C3E7D9AF72C}"/>
                </a:ext>
              </a:extLst>
            </p:cNvPr>
            <p:cNvSpPr txBox="1"/>
            <p:nvPr/>
          </p:nvSpPr>
          <p:spPr>
            <a:xfrm>
              <a:off x="1275220" y="913562"/>
              <a:ext cx="372465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번개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962DF20-1307-9DE8-307D-FAEF12549868}"/>
                </a:ext>
              </a:extLst>
            </p:cNvPr>
            <p:cNvSpPr txBox="1"/>
            <p:nvPr/>
          </p:nvSpPr>
          <p:spPr>
            <a:xfrm>
              <a:off x="192088" y="1158151"/>
              <a:ext cx="1127479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단일 대상 높은 피해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FEC999F-E36F-E8F3-AF32-613FC7A766E8}"/>
                </a:ext>
              </a:extLst>
            </p:cNvPr>
            <p:cNvSpPr txBox="1"/>
            <p:nvPr/>
          </p:nvSpPr>
          <p:spPr>
            <a:xfrm>
              <a:off x="1816786" y="913562"/>
              <a:ext cx="624136" cy="16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방어 무시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B4E606F3-175B-F440-B8BC-2AD652F48AA0}"/>
              </a:ext>
            </a:extLst>
          </p:cNvPr>
          <p:cNvSpPr txBox="1"/>
          <p:nvPr/>
        </p:nvSpPr>
        <p:spPr>
          <a:xfrm>
            <a:off x="2768870" y="905593"/>
            <a:ext cx="730969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기획 과정 예시</a:t>
            </a:r>
            <a:endParaRPr lang="en-US" altLang="ko-KR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C75F4BC-BC41-4FA5-CDB8-F2C676D661B8}"/>
              </a:ext>
            </a:extLst>
          </p:cNvPr>
          <p:cNvCxnSpPr>
            <a:cxnSpLocks/>
          </p:cNvCxnSpPr>
          <p:nvPr/>
        </p:nvCxnSpPr>
        <p:spPr>
          <a:xfrm>
            <a:off x="2768870" y="1082341"/>
            <a:ext cx="94231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DA0ACA11-3630-B2AC-9466-6019216F47BC}"/>
              </a:ext>
            </a:extLst>
          </p:cNvPr>
          <p:cNvSpPr txBox="1"/>
          <p:nvPr/>
        </p:nvSpPr>
        <p:spPr>
          <a:xfrm>
            <a:off x="3676201" y="920982"/>
            <a:ext cx="3821559" cy="138499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‘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DD5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DD5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기획 의도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DD5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1]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DD5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단일 대상에게 높은 피해를 주는 캐릭터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따른 전투 스타일 기획 과정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6DA0877F-2665-A567-8A93-CDAD9C70C100}"/>
              </a:ext>
            </a:extLst>
          </p:cNvPr>
          <p:cNvGrpSpPr/>
          <p:nvPr/>
        </p:nvGrpSpPr>
        <p:grpSpPr>
          <a:xfrm>
            <a:off x="2768869" y="1406213"/>
            <a:ext cx="9423131" cy="2062329"/>
            <a:chOff x="2768869" y="1192724"/>
            <a:chExt cx="9423131" cy="2062329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8941E0E8-5D68-6E5B-1E8C-0D896126B714}"/>
                </a:ext>
              </a:extLst>
            </p:cNvPr>
            <p:cNvGrpSpPr/>
            <p:nvPr/>
          </p:nvGrpSpPr>
          <p:grpSpPr>
            <a:xfrm>
              <a:off x="2768869" y="1192724"/>
              <a:ext cx="9423131" cy="215053"/>
              <a:chOff x="2768869" y="2025191"/>
              <a:chExt cx="9423131" cy="215053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9519D11-3144-2773-C491-BD26147BE54F}"/>
                  </a:ext>
                </a:extLst>
              </p:cNvPr>
              <p:cNvSpPr/>
              <p:nvPr/>
            </p:nvSpPr>
            <p:spPr>
              <a:xfrm>
                <a:off x="2768869" y="2025191"/>
                <a:ext cx="9423131" cy="215053"/>
              </a:xfrm>
              <a:prstGeom prst="rect">
                <a:avLst/>
              </a:prstGeom>
              <a:solidFill>
                <a:srgbClr val="E1F2FF"/>
              </a:solidFill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893F2B5-7D2B-AA3B-165E-4E169C8CBE2A}"/>
                  </a:ext>
                </a:extLst>
              </p:cNvPr>
              <p:cNvSpPr txBox="1"/>
              <p:nvPr/>
            </p:nvSpPr>
            <p:spPr>
              <a:xfrm>
                <a:off x="2768869" y="2055773"/>
                <a:ext cx="3485497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문제 사항 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1]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피해를 한 곳에 집중할 수 있는 전투 스타일이 필요하다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4D6B1D96-C765-224A-8C4C-22CDD33DFD76}"/>
                </a:ext>
              </a:extLst>
            </p:cNvPr>
            <p:cNvGrpSpPr/>
            <p:nvPr/>
          </p:nvGrpSpPr>
          <p:grpSpPr>
            <a:xfrm>
              <a:off x="2768870" y="1743423"/>
              <a:ext cx="9231042" cy="1511630"/>
              <a:chOff x="2768870" y="2538431"/>
              <a:chExt cx="9231042" cy="1511630"/>
            </a:xfrm>
          </p:grpSpPr>
          <p:sp>
            <p:nvSpPr>
              <p:cNvPr id="135" name="화살표: 아래쪽 134">
                <a:extLst>
                  <a:ext uri="{FF2B5EF4-FFF2-40B4-BE49-F238E27FC236}">
                    <a16:creationId xmlns:a16="http://schemas.microsoft.com/office/drawing/2014/main" id="{ACDBA323-32E8-76C1-686A-1F0DDFD94F62}"/>
                  </a:ext>
                </a:extLst>
              </p:cNvPr>
              <p:cNvSpPr/>
              <p:nvPr/>
            </p:nvSpPr>
            <p:spPr>
              <a:xfrm rot="16200000">
                <a:off x="5805390" y="3202824"/>
                <a:ext cx="130082" cy="182845"/>
              </a:xfrm>
              <a:prstGeom prst="downArrow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CB862935-BE97-5195-A775-9875B58E7B2B}"/>
                  </a:ext>
                </a:extLst>
              </p:cNvPr>
              <p:cNvGrpSpPr/>
              <p:nvPr/>
            </p:nvGrpSpPr>
            <p:grpSpPr>
              <a:xfrm>
                <a:off x="6039125" y="2538431"/>
                <a:ext cx="1985506" cy="1511630"/>
                <a:chOff x="6053378" y="2538431"/>
                <a:chExt cx="1985506" cy="1511630"/>
              </a:xfrm>
            </p:grpSpPr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666BFD47-6024-B8BF-73A0-6286CC79D2C0}"/>
                    </a:ext>
                  </a:extLst>
                </p:cNvPr>
                <p:cNvSpPr/>
                <p:nvPr/>
              </p:nvSpPr>
              <p:spPr>
                <a:xfrm>
                  <a:off x="6053378" y="2538431"/>
                  <a:ext cx="1985506" cy="151163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FF2CD210-AC9F-15FB-9615-AB558591596A}"/>
                    </a:ext>
                  </a:extLst>
                </p:cNvPr>
                <p:cNvSpPr/>
                <p:nvPr/>
              </p:nvSpPr>
              <p:spPr>
                <a:xfrm>
                  <a:off x="6053378" y="2538431"/>
                  <a:ext cx="1985506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89D840DA-CCC9-6BA3-C4B3-968006A3F103}"/>
                    </a:ext>
                  </a:extLst>
                </p:cNvPr>
                <p:cNvSpPr txBox="1"/>
                <p:nvPr/>
              </p:nvSpPr>
              <p:spPr>
                <a:xfrm>
                  <a:off x="6690265" y="2584402"/>
                  <a:ext cx="711733" cy="12311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(2) </a:t>
                  </a:r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아이디어 획득</a:t>
                  </a:r>
                  <a:endPara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8A069967-4B9E-FAE7-2F64-3F4C47BCAC99}"/>
                    </a:ext>
                  </a:extLst>
                </p:cNvPr>
                <p:cNvSpPr txBox="1"/>
                <p:nvPr/>
              </p:nvSpPr>
              <p:spPr>
                <a:xfrm>
                  <a:off x="6150854" y="2753484"/>
                  <a:ext cx="1790554" cy="19581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부챗살이 피뢰침의 역할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을 할 수 있지 않을까</a:t>
                  </a:r>
                  <a:r>
                    <a:rPr lang="en-US" altLang="ko-KR" dirty="0">
                      <a:solidFill>
                        <a:schemeClr val="tx1"/>
                      </a:solidFill>
                    </a:rPr>
                    <a:t>?</a:t>
                  </a:r>
                </a:p>
              </p:txBody>
            </p:sp>
            <p:sp>
              <p:nvSpPr>
                <p:cNvPr id="1070" name="TextBox 1069">
                  <a:extLst>
                    <a:ext uri="{FF2B5EF4-FFF2-40B4-BE49-F238E27FC236}">
                      <a16:creationId xmlns:a16="http://schemas.microsoft.com/office/drawing/2014/main" id="{85FD3349-2C79-6512-9EC4-2AD30ECA93F5}"/>
                    </a:ext>
                  </a:extLst>
                </p:cNvPr>
                <p:cNvSpPr txBox="1"/>
                <p:nvPr/>
              </p:nvSpPr>
              <p:spPr>
                <a:xfrm>
                  <a:off x="7196492" y="3781805"/>
                  <a:ext cx="695703" cy="21544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&lt;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피뢰침 역할 예시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&gt;</a:t>
                  </a:r>
                </a:p>
                <a:p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CN 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타워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캐나다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endPara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pic>
              <p:nvPicPr>
                <p:cNvPr id="1071" name="Picture 2">
                  <a:extLst>
                    <a:ext uri="{FF2B5EF4-FFF2-40B4-BE49-F238E27FC236}">
                      <a16:creationId xmlns:a16="http://schemas.microsoft.com/office/drawing/2014/main" id="{B1D57F6A-B6D0-36C8-0CA1-CE9779EBCAC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166" t="19780" r="28111" b="33761"/>
                <a:stretch>
                  <a:fillRect/>
                </a:stretch>
              </p:blipFill>
              <p:spPr bwMode="auto">
                <a:xfrm>
                  <a:off x="6200068" y="3086782"/>
                  <a:ext cx="933465" cy="9096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9384464B-9B43-062C-FE57-4E496E9768E0}"/>
                  </a:ext>
                </a:extLst>
              </p:cNvPr>
              <p:cNvGrpSpPr/>
              <p:nvPr/>
            </p:nvGrpSpPr>
            <p:grpSpPr>
              <a:xfrm>
                <a:off x="2768870" y="2538431"/>
                <a:ext cx="2932866" cy="1511630"/>
                <a:chOff x="2797374" y="2538431"/>
                <a:chExt cx="2932866" cy="1511630"/>
              </a:xfrm>
            </p:grpSpPr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58162BF7-9E10-5A77-D5CF-D59DB450F432}"/>
                    </a:ext>
                  </a:extLst>
                </p:cNvPr>
                <p:cNvSpPr/>
                <p:nvPr/>
              </p:nvSpPr>
              <p:spPr>
                <a:xfrm>
                  <a:off x="2797374" y="2538431"/>
                  <a:ext cx="2932866" cy="151163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FC6B65D1-85D5-DDD5-5C17-708815D681D7}"/>
                    </a:ext>
                  </a:extLst>
                </p:cNvPr>
                <p:cNvSpPr/>
                <p:nvPr/>
              </p:nvSpPr>
              <p:spPr>
                <a:xfrm>
                  <a:off x="2797374" y="2538431"/>
                  <a:ext cx="2932866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56" name="그룹 155">
                  <a:extLst>
                    <a:ext uri="{FF2B5EF4-FFF2-40B4-BE49-F238E27FC236}">
                      <a16:creationId xmlns:a16="http://schemas.microsoft.com/office/drawing/2014/main" id="{4CD6BE9F-8AE3-474F-558C-9ED4B201A2AE}"/>
                    </a:ext>
                  </a:extLst>
                </p:cNvPr>
                <p:cNvGrpSpPr/>
                <p:nvPr/>
              </p:nvGrpSpPr>
              <p:grpSpPr>
                <a:xfrm>
                  <a:off x="2885453" y="3139257"/>
                  <a:ext cx="2756708" cy="772755"/>
                  <a:chOff x="2954280" y="2865032"/>
                  <a:chExt cx="2756708" cy="772755"/>
                </a:xfrm>
              </p:grpSpPr>
              <p:sp>
                <p:nvSpPr>
                  <p:cNvPr id="23" name="화살표: 아래쪽 22">
                    <a:extLst>
                      <a:ext uri="{FF2B5EF4-FFF2-40B4-BE49-F238E27FC236}">
                        <a16:creationId xmlns:a16="http://schemas.microsoft.com/office/drawing/2014/main" id="{5A595997-9D82-A8A3-B76A-47514036165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258615" y="3159987"/>
                    <a:ext cx="130082" cy="182845"/>
                  </a:xfrm>
                  <a:prstGeom prst="downArrow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54" name="그룹 153">
                    <a:extLst>
                      <a:ext uri="{FF2B5EF4-FFF2-40B4-BE49-F238E27FC236}">
                        <a16:creationId xmlns:a16="http://schemas.microsoft.com/office/drawing/2014/main" id="{E71F2146-6B38-E02A-ECF2-F15E51E821FA}"/>
                      </a:ext>
                    </a:extLst>
                  </p:cNvPr>
                  <p:cNvGrpSpPr/>
                  <p:nvPr/>
                </p:nvGrpSpPr>
                <p:grpSpPr>
                  <a:xfrm>
                    <a:off x="2954280" y="2865032"/>
                    <a:ext cx="1323803" cy="772755"/>
                    <a:chOff x="2954280" y="2865032"/>
                    <a:chExt cx="1323803" cy="772755"/>
                  </a:xfrm>
                </p:grpSpPr>
                <p:grpSp>
                  <p:nvGrpSpPr>
                    <p:cNvPr id="105" name="그룹 104">
                      <a:extLst>
                        <a:ext uri="{FF2B5EF4-FFF2-40B4-BE49-F238E27FC236}">
                          <a16:creationId xmlns:a16="http://schemas.microsoft.com/office/drawing/2014/main" id="{3DCD6A3C-7E3D-48A7-7440-A31ABAF0F83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54280" y="2890631"/>
                      <a:ext cx="1147468" cy="747156"/>
                      <a:chOff x="2954279" y="3429000"/>
                      <a:chExt cx="1855416" cy="1208125"/>
                    </a:xfrm>
                  </p:grpSpPr>
                  <p:grpSp>
                    <p:nvGrpSpPr>
                      <p:cNvPr id="44" name="그룹 43">
                        <a:extLst>
                          <a:ext uri="{FF2B5EF4-FFF2-40B4-BE49-F238E27FC236}">
                            <a16:creationId xmlns:a16="http://schemas.microsoft.com/office/drawing/2014/main" id="{2864EB63-F127-555F-DF2F-B3DA3B616F2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954279" y="3469640"/>
                        <a:ext cx="1855416" cy="1167485"/>
                        <a:chOff x="5083180" y="4983380"/>
                        <a:chExt cx="1855416" cy="1167485"/>
                      </a:xfrm>
                    </p:grpSpPr>
                    <p:sp>
                      <p:nvSpPr>
                        <p:cNvPr id="21" name="사다리꼴 20">
                          <a:extLst>
                            <a:ext uri="{FF2B5EF4-FFF2-40B4-BE49-F238E27FC236}">
                              <a16:creationId xmlns:a16="http://schemas.microsoft.com/office/drawing/2014/main" id="{2BFABB2A-19FD-0971-1F91-FB934D845D9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8000000">
                          <a:off x="5583274" y="5227477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0" name="사다리꼴 19">
                          <a:extLst>
                            <a:ext uri="{FF2B5EF4-FFF2-40B4-BE49-F238E27FC236}">
                              <a16:creationId xmlns:a16="http://schemas.microsoft.com/office/drawing/2014/main" id="{236AC6C5-18C7-7575-1977-CDD97C6B91B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200000">
                          <a:off x="5685605" y="5096983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5" name="사다리꼴 14">
                          <a:extLst>
                            <a:ext uri="{FF2B5EF4-FFF2-40B4-BE49-F238E27FC236}">
                              <a16:creationId xmlns:a16="http://schemas.microsoft.com/office/drawing/2014/main" id="{023524BB-6D1D-CF16-7735-646D88CC103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0400000">
                          <a:off x="5824112" y="5015347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6" name="사다리꼴 15">
                          <a:extLst>
                            <a:ext uri="{FF2B5EF4-FFF2-40B4-BE49-F238E27FC236}">
                              <a16:creationId xmlns:a16="http://schemas.microsoft.com/office/drawing/2014/main" id="{B3BBE0EB-D090-98D9-6A4E-96FBAC28585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81920" y="4983380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7" name="사다리꼴 16">
                          <a:extLst>
                            <a:ext uri="{FF2B5EF4-FFF2-40B4-BE49-F238E27FC236}">
                              <a16:creationId xmlns:a16="http://schemas.microsoft.com/office/drawing/2014/main" id="{FE9BF258-A076-43E9-7C4A-4E50E6D4F05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200000">
                          <a:off x="6145640" y="5015347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8" name="사다리꼴 17">
                          <a:extLst>
                            <a:ext uri="{FF2B5EF4-FFF2-40B4-BE49-F238E27FC236}">
                              <a16:creationId xmlns:a16="http://schemas.microsoft.com/office/drawing/2014/main" id="{4AF098DA-4945-2093-5473-0865CB26690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400000">
                          <a:off x="6286393" y="5096983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9" name="사다리꼴 18">
                          <a:extLst>
                            <a:ext uri="{FF2B5EF4-FFF2-40B4-BE49-F238E27FC236}">
                              <a16:creationId xmlns:a16="http://schemas.microsoft.com/office/drawing/2014/main" id="{071E206A-2975-BB50-93FA-815BFAB2510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600000">
                          <a:off x="6384808" y="5227477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3" name="자유형: 도형 12">
                        <a:extLst>
                          <a:ext uri="{FF2B5EF4-FFF2-40B4-BE49-F238E27FC236}">
                            <a16:creationId xmlns:a16="http://schemas.microsoft.com/office/drawing/2014/main" id="{B4A78C10-489A-0924-BB31-FFB3659B74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02904" y="3429000"/>
                        <a:ext cx="1761898" cy="771226"/>
                      </a:xfrm>
                      <a:custGeom>
                        <a:avLst/>
                        <a:gdLst>
                          <a:gd name="connsiteX0" fmla="*/ 883079 w 1761898"/>
                          <a:gd name="connsiteY0" fmla="*/ 7 h 771226"/>
                          <a:gd name="connsiteX1" fmla="*/ 1761898 w 1761898"/>
                          <a:gd name="connsiteY1" fmla="*/ 577806 h 771226"/>
                          <a:gd name="connsiteX2" fmla="*/ 1403429 w 1761898"/>
                          <a:gd name="connsiteY2" fmla="*/ 771226 h 771226"/>
                          <a:gd name="connsiteX3" fmla="*/ 1398871 w 1761898"/>
                          <a:gd name="connsiteY3" fmla="*/ 767754 h 771226"/>
                          <a:gd name="connsiteX4" fmla="*/ 883079 w 1761898"/>
                          <a:gd name="connsiteY4" fmla="*/ 610753 h 771226"/>
                          <a:gd name="connsiteX5" fmla="*/ 365930 w 1761898"/>
                          <a:gd name="connsiteY5" fmla="*/ 763916 h 771226"/>
                          <a:gd name="connsiteX6" fmla="*/ 359485 w 1761898"/>
                          <a:gd name="connsiteY6" fmla="*/ 768753 h 771226"/>
                          <a:gd name="connsiteX7" fmla="*/ 0 w 1761898"/>
                          <a:gd name="connsiteY7" fmla="*/ 571584 h 771226"/>
                          <a:gd name="connsiteX8" fmla="*/ 883079 w 1761898"/>
                          <a:gd name="connsiteY8" fmla="*/ 7 h 7712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761898" h="771226">
                            <a:moveTo>
                              <a:pt x="883079" y="7"/>
                            </a:moveTo>
                            <a:cubicBezTo>
                              <a:pt x="1254613" y="1456"/>
                              <a:pt x="1594050" y="224626"/>
                              <a:pt x="1761898" y="577806"/>
                            </a:cubicBezTo>
                            <a:lnTo>
                              <a:pt x="1403429" y="771226"/>
                            </a:lnTo>
                            <a:lnTo>
                              <a:pt x="1398871" y="767754"/>
                            </a:lnTo>
                            <a:cubicBezTo>
                              <a:pt x="1246589" y="667633"/>
                              <a:pt x="1068846" y="611478"/>
                              <a:pt x="883079" y="610753"/>
                            </a:cubicBezTo>
                            <a:cubicBezTo>
                              <a:pt x="697189" y="610028"/>
                              <a:pt x="518958" y="664868"/>
                              <a:pt x="365930" y="763916"/>
                            </a:cubicBezTo>
                            <a:lnTo>
                              <a:pt x="359485" y="768753"/>
                            </a:lnTo>
                            <a:lnTo>
                              <a:pt x="0" y="571584"/>
                            </a:lnTo>
                            <a:cubicBezTo>
                              <a:pt x="170155" y="219364"/>
                              <a:pt x="511298" y="-1443"/>
                              <a:pt x="883079" y="7"/>
                            </a:cubicBezTo>
                            <a:close/>
                          </a:path>
                        </a:pathLst>
                      </a:custGeom>
                      <a:solidFill>
                        <a:schemeClr val="bg1">
                          <a:lumMod val="95000"/>
                          <a:alpha val="59000"/>
                        </a:schemeClr>
                      </a:solidFill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cxnSp>
                  <p:nvCxnSpPr>
                    <p:cNvPr id="61" name="직선 연결선 60">
                      <a:extLst>
                        <a:ext uri="{FF2B5EF4-FFF2-40B4-BE49-F238E27FC236}">
                          <a16:creationId xmlns:a16="http://schemas.microsoft.com/office/drawing/2014/main" id="{C7CEB4A7-7908-F1DB-8ADF-2A9EA4AF55C6}"/>
                        </a:ext>
                      </a:extLst>
                    </p:cNvPr>
                    <p:cNvCxnSpPr>
                      <a:cxnSpLocks/>
                      <a:stCxn id="62" idx="7"/>
                      <a:endCxn id="64" idx="1"/>
                    </p:cNvCxnSpPr>
                    <p:nvPr/>
                  </p:nvCxnSpPr>
                  <p:spPr>
                    <a:xfrm flipV="1">
                      <a:off x="3818125" y="2926588"/>
                      <a:ext cx="159111" cy="110852"/>
                    </a:xfrm>
                    <a:prstGeom prst="line">
                      <a:avLst/>
                    </a:prstGeom>
                    <a:ln w="1270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2" name="타원 61">
                      <a:extLst>
                        <a:ext uri="{FF2B5EF4-FFF2-40B4-BE49-F238E27FC236}">
                          <a16:creationId xmlns:a16="http://schemas.microsoft.com/office/drawing/2014/main" id="{7C225521-0073-78B1-5016-377964C365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57769" y="3027085"/>
                      <a:ext cx="70711" cy="70711"/>
                    </a:xfrm>
                    <a:prstGeom prst="ellipse">
                      <a:avLst/>
                    </a:prstGeom>
                    <a:solidFill>
                      <a:srgbClr val="F3FAFF"/>
                    </a:solidFill>
                    <a:ln w="1270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82A878B0-84E0-B86D-66B0-2B8457BB3E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77236" y="2865032"/>
                      <a:ext cx="300847" cy="123111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3600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부채면</a:t>
                      </a:r>
                      <a:endParaRPr lang="en-US" altLang="ko-KR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  <p:sp>
                  <p:nvSpPr>
                    <p:cNvPr id="65" name="TextBox 64">
                      <a:extLst>
                        <a:ext uri="{FF2B5EF4-FFF2-40B4-BE49-F238E27FC236}">
                          <a16:creationId xmlns:a16="http://schemas.microsoft.com/office/drawing/2014/main" id="{5BB77DD7-98A7-6051-E1A5-9C9CF933FE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37268" y="3462036"/>
                      <a:ext cx="300847" cy="123111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3600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부챗살</a:t>
                      </a:r>
                      <a:endParaRPr lang="en-US" altLang="ko-KR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  <p:cxnSp>
                  <p:nvCxnSpPr>
                    <p:cNvPr id="69" name="직선 연결선 68">
                      <a:extLst>
                        <a:ext uri="{FF2B5EF4-FFF2-40B4-BE49-F238E27FC236}">
                          <a16:creationId xmlns:a16="http://schemas.microsoft.com/office/drawing/2014/main" id="{78B4C17B-8B1E-5191-910B-EA343E503FB3}"/>
                        </a:ext>
                      </a:extLst>
                    </p:cNvPr>
                    <p:cNvCxnSpPr>
                      <a:cxnSpLocks/>
                      <a:stCxn id="70" idx="6"/>
                      <a:endCxn id="65" idx="1"/>
                    </p:cNvCxnSpPr>
                    <p:nvPr/>
                  </p:nvCxnSpPr>
                  <p:spPr>
                    <a:xfrm>
                      <a:off x="3631189" y="3505028"/>
                      <a:ext cx="206079" cy="18564"/>
                    </a:xfrm>
                    <a:prstGeom prst="line">
                      <a:avLst/>
                    </a:prstGeom>
                    <a:ln w="1270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0" name="타원 69">
                      <a:extLst>
                        <a:ext uri="{FF2B5EF4-FFF2-40B4-BE49-F238E27FC236}">
                          <a16:creationId xmlns:a16="http://schemas.microsoft.com/office/drawing/2014/main" id="{AE61333B-C7B5-AE1A-408D-1AE435E6D1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60478" y="3469672"/>
                      <a:ext cx="70711" cy="70711"/>
                    </a:xfrm>
                    <a:prstGeom prst="ellipse">
                      <a:avLst/>
                    </a:prstGeom>
                    <a:solidFill>
                      <a:srgbClr val="F3FAFF"/>
                    </a:solidFill>
                    <a:ln w="1270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55" name="그룹 154">
                    <a:extLst>
                      <a:ext uri="{FF2B5EF4-FFF2-40B4-BE49-F238E27FC236}">
                        <a16:creationId xmlns:a16="http://schemas.microsoft.com/office/drawing/2014/main" id="{C66744D1-9BB6-0347-95EA-68A1A0ADDC74}"/>
                      </a:ext>
                    </a:extLst>
                  </p:cNvPr>
                  <p:cNvGrpSpPr/>
                  <p:nvPr/>
                </p:nvGrpSpPr>
                <p:grpSpPr>
                  <a:xfrm>
                    <a:off x="4565314" y="2900161"/>
                    <a:ext cx="1145674" cy="702497"/>
                    <a:chOff x="4804621" y="2865033"/>
                    <a:chExt cx="1145674" cy="702497"/>
                  </a:xfrm>
                </p:grpSpPr>
                <p:sp>
                  <p:nvSpPr>
                    <p:cNvPr id="125" name="사다리꼴 124">
                      <a:extLst>
                        <a:ext uri="{FF2B5EF4-FFF2-40B4-BE49-F238E27FC236}">
                          <a16:creationId xmlns:a16="http://schemas.microsoft.com/office/drawing/2014/main" id="{96B58C4B-0B18-29B7-A0C1-C817B6FE45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7088" y="2915765"/>
                      <a:ext cx="33207" cy="651765"/>
                    </a:xfrm>
                    <a:prstGeom prst="trapezoid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46" name="그룹 145">
                      <a:extLst>
                        <a:ext uri="{FF2B5EF4-FFF2-40B4-BE49-F238E27FC236}">
                          <a16:creationId xmlns:a16="http://schemas.microsoft.com/office/drawing/2014/main" id="{B64FF929-50E5-7F41-DEB5-B8FEA28AA9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04621" y="2865033"/>
                      <a:ext cx="774170" cy="521360"/>
                      <a:chOff x="4804620" y="2865032"/>
                      <a:chExt cx="1147468" cy="772755"/>
                    </a:xfrm>
                  </p:grpSpPr>
                  <p:grpSp>
                    <p:nvGrpSpPr>
                      <p:cNvPr id="111" name="그룹 110">
                        <a:extLst>
                          <a:ext uri="{FF2B5EF4-FFF2-40B4-BE49-F238E27FC236}">
                            <a16:creationId xmlns:a16="http://schemas.microsoft.com/office/drawing/2014/main" id="{AC0FD19B-6AC4-D10F-4AE8-B7581DAF782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804620" y="2915765"/>
                        <a:ext cx="1147468" cy="722022"/>
                        <a:chOff x="5083180" y="4983380"/>
                        <a:chExt cx="1855416" cy="1167485"/>
                      </a:xfrm>
                    </p:grpSpPr>
                    <p:sp>
                      <p:nvSpPr>
                        <p:cNvPr id="113" name="사다리꼴 112">
                          <a:extLst>
                            <a:ext uri="{FF2B5EF4-FFF2-40B4-BE49-F238E27FC236}">
                              <a16:creationId xmlns:a16="http://schemas.microsoft.com/office/drawing/2014/main" id="{49933BC7-234B-6B24-84D9-AAC65558AC7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8000000">
                          <a:off x="5583274" y="5227477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4" name="사다리꼴 113">
                          <a:extLst>
                            <a:ext uri="{FF2B5EF4-FFF2-40B4-BE49-F238E27FC236}">
                              <a16:creationId xmlns:a16="http://schemas.microsoft.com/office/drawing/2014/main" id="{230D8174-781A-A3EF-DF3F-6B087A3571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200000">
                          <a:off x="5685605" y="5096983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5" name="사다리꼴 114">
                          <a:extLst>
                            <a:ext uri="{FF2B5EF4-FFF2-40B4-BE49-F238E27FC236}">
                              <a16:creationId xmlns:a16="http://schemas.microsoft.com/office/drawing/2014/main" id="{3977FEB2-435A-96C9-A958-3C76FBA9D8A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0400000">
                          <a:off x="5824112" y="5015347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6" name="사다리꼴 115">
                          <a:extLst>
                            <a:ext uri="{FF2B5EF4-FFF2-40B4-BE49-F238E27FC236}">
                              <a16:creationId xmlns:a16="http://schemas.microsoft.com/office/drawing/2014/main" id="{9F56F611-EFA5-AB2C-E840-464306A6137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81920" y="4983380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" name="사다리꼴 116">
                          <a:extLst>
                            <a:ext uri="{FF2B5EF4-FFF2-40B4-BE49-F238E27FC236}">
                              <a16:creationId xmlns:a16="http://schemas.microsoft.com/office/drawing/2014/main" id="{3B8E9621-2419-6239-BBFD-94A6D43BDF8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200000">
                          <a:off x="6145640" y="5015347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8" name="사다리꼴 117">
                          <a:extLst>
                            <a:ext uri="{FF2B5EF4-FFF2-40B4-BE49-F238E27FC236}">
                              <a16:creationId xmlns:a16="http://schemas.microsoft.com/office/drawing/2014/main" id="{BB0B88F5-7C65-68CA-7179-B62D3976E87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400000">
                          <a:off x="6286393" y="5096983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" name="사다리꼴 118">
                          <a:extLst>
                            <a:ext uri="{FF2B5EF4-FFF2-40B4-BE49-F238E27FC236}">
                              <a16:creationId xmlns:a16="http://schemas.microsoft.com/office/drawing/2014/main" id="{6DEFE32D-7DA9-E1D0-DFBC-BC88E8B8B27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600000">
                          <a:off x="6384808" y="5227477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29" name="타원 128">
                        <a:extLst>
                          <a:ext uri="{FF2B5EF4-FFF2-40B4-BE49-F238E27FC236}">
                            <a16:creationId xmlns:a16="http://schemas.microsoft.com/office/drawing/2014/main" id="{D146E5A7-33A9-9086-BD8B-B5BCE56086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14334" y="2865032"/>
                        <a:ext cx="128040" cy="702498"/>
                      </a:xfrm>
                      <a:prstGeom prst="ellipse">
                        <a:avLst/>
                      </a:prstGeom>
                      <a:noFill/>
                      <a:ln w="12700">
                        <a:solidFill>
                          <a:srgbClr val="FF0000"/>
                        </a:solidFill>
                      </a:ln>
                      <a:effectLst>
                        <a:glow rad="12700">
                          <a:schemeClr val="bg1"/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cxnSp>
                  <p:nvCxnSpPr>
                    <p:cNvPr id="131" name="직선 화살표 연결선 130">
                      <a:extLst>
                        <a:ext uri="{FF2B5EF4-FFF2-40B4-BE49-F238E27FC236}">
                          <a16:creationId xmlns:a16="http://schemas.microsoft.com/office/drawing/2014/main" id="{D4E582E2-D2C6-87F9-7A14-40EFFF5B4C64}"/>
                        </a:ext>
                      </a:extLst>
                    </p:cNvPr>
                    <p:cNvCxnSpPr>
                      <a:cxnSpLocks/>
                      <a:stCxn id="129" idx="6"/>
                    </p:cNvCxnSpPr>
                    <p:nvPr/>
                  </p:nvCxnSpPr>
                  <p:spPr>
                    <a:xfrm>
                      <a:off x="5234899" y="3102013"/>
                      <a:ext cx="615950" cy="94362"/>
                    </a:xfrm>
                    <a:prstGeom prst="straightConnector1">
                      <a:avLst/>
                    </a:prstGeom>
                    <a:ln w="127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8" name="TextBox 147">
                      <a:extLst>
                        <a:ext uri="{FF2B5EF4-FFF2-40B4-BE49-F238E27FC236}">
                          <a16:creationId xmlns:a16="http://schemas.microsoft.com/office/drawing/2014/main" id="{35144C42-C010-98E3-8F2B-37FF6B5714A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52806" y="3269496"/>
                      <a:ext cx="466474" cy="246221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FF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얇고 뾰족한</a:t>
                      </a:r>
                      <a:endParaRPr lang="en-US" altLang="ko-KR" sz="80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r>
                        <a:rPr lang="ko-KR" altLang="en-US" sz="800" dirty="0">
                          <a:solidFill>
                            <a:srgbClr val="FF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부챗살</a:t>
                      </a:r>
                      <a:endParaRPr lang="en-US" altLang="ko-KR" sz="80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</p:grpSp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2B564093-9CC2-E748-C254-D05376F608D0}"/>
                    </a:ext>
                  </a:extLst>
                </p:cNvPr>
                <p:cNvSpPr txBox="1"/>
                <p:nvPr/>
              </p:nvSpPr>
              <p:spPr>
                <a:xfrm>
                  <a:off x="3634628" y="2584402"/>
                  <a:ext cx="1258358" cy="12311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(1) </a:t>
                  </a:r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사용 무기 </a:t>
                  </a:r>
                  <a:r>
                    <a: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</a:t>
                  </a:r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부채</a:t>
                  </a:r>
                  <a:r>
                    <a: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’</a:t>
                  </a:r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의 구조 분석</a:t>
                  </a:r>
                  <a:endPara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sp>
              <p:nvSpPr>
                <p:cNvPr id="1073" name="TextBox 1072">
                  <a:extLst>
                    <a:ext uri="{FF2B5EF4-FFF2-40B4-BE49-F238E27FC236}">
                      <a16:creationId xmlns:a16="http://schemas.microsoft.com/office/drawing/2014/main" id="{DDA157D6-7687-3915-AC02-CCE73EDDE951}"/>
                    </a:ext>
                  </a:extLst>
                </p:cNvPr>
                <p:cNvSpPr txBox="1"/>
                <p:nvPr/>
              </p:nvSpPr>
              <p:spPr>
                <a:xfrm>
                  <a:off x="3795730" y="2753484"/>
                  <a:ext cx="936154" cy="19581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부채 </a:t>
                  </a:r>
                  <a:r>
                    <a: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=</a:t>
                  </a:r>
                  <a:r>
                    <a:rPr lang="en-US" altLang="ko-KR" sz="800" dirty="0">
                      <a:solidFill>
                        <a:schemeClr val="bg1">
                          <a:lumMod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800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부챗살</a:t>
                  </a:r>
                  <a:r>
                    <a:rPr lang="ko-KR" alt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+</a:t>
                  </a:r>
                  <a:r>
                    <a:rPr lang="en-US" altLang="ko-KR" sz="800" dirty="0">
                      <a:solidFill>
                        <a:schemeClr val="bg1">
                          <a:lumMod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800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부채면</a:t>
                  </a:r>
                  <a:endParaRPr lang="en-US" altLang="ko-KR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  <p:sp>
            <p:nvSpPr>
              <p:cNvPr id="1075" name="화살표: 아래쪽 1074">
                <a:extLst>
                  <a:ext uri="{FF2B5EF4-FFF2-40B4-BE49-F238E27FC236}">
                    <a16:creationId xmlns:a16="http://schemas.microsoft.com/office/drawing/2014/main" id="{0C11FF18-8D83-1DD1-593B-D5F532EB7664}"/>
                  </a:ext>
                </a:extLst>
              </p:cNvPr>
              <p:cNvSpPr/>
              <p:nvPr/>
            </p:nvSpPr>
            <p:spPr>
              <a:xfrm rot="16200000">
                <a:off x="8128285" y="3202824"/>
                <a:ext cx="130082" cy="182845"/>
              </a:xfrm>
              <a:prstGeom prst="downArrow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9C58171A-1EB4-015B-8CE4-A2BBE4C54789}"/>
                  </a:ext>
                </a:extLst>
              </p:cNvPr>
              <p:cNvGrpSpPr/>
              <p:nvPr/>
            </p:nvGrpSpPr>
            <p:grpSpPr>
              <a:xfrm>
                <a:off x="8362021" y="2538431"/>
                <a:ext cx="3637891" cy="1511630"/>
                <a:chOff x="8362021" y="2538431"/>
                <a:chExt cx="3637891" cy="1511630"/>
              </a:xfrm>
            </p:grpSpPr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08E10F71-AB68-3796-C79D-7D9E642461BB}"/>
                    </a:ext>
                  </a:extLst>
                </p:cNvPr>
                <p:cNvSpPr/>
                <p:nvPr/>
              </p:nvSpPr>
              <p:spPr>
                <a:xfrm>
                  <a:off x="8362021" y="2538431"/>
                  <a:ext cx="3637891" cy="151163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4" name="직사각형 163">
                  <a:extLst>
                    <a:ext uri="{FF2B5EF4-FFF2-40B4-BE49-F238E27FC236}">
                      <a16:creationId xmlns:a16="http://schemas.microsoft.com/office/drawing/2014/main" id="{C00C7206-14AD-D761-9368-2AFED97C904A}"/>
                    </a:ext>
                  </a:extLst>
                </p:cNvPr>
                <p:cNvSpPr/>
                <p:nvPr/>
              </p:nvSpPr>
              <p:spPr>
                <a:xfrm>
                  <a:off x="8362022" y="2538431"/>
                  <a:ext cx="3637890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A77775DD-A5BC-5D08-B70A-194BC0F2C78F}"/>
                    </a:ext>
                  </a:extLst>
                </p:cNvPr>
                <p:cNvSpPr txBox="1"/>
                <p:nvPr/>
              </p:nvSpPr>
              <p:spPr>
                <a:xfrm>
                  <a:off x="9779414" y="2584402"/>
                  <a:ext cx="803105" cy="12311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(3) </a:t>
                  </a:r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아이디어 구체화</a:t>
                  </a:r>
                  <a:endPara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994EA3DA-2B25-1D1B-723F-C633F1D1A812}"/>
                    </a:ext>
                  </a:extLst>
                </p:cNvPr>
                <p:cNvSpPr txBox="1"/>
                <p:nvPr/>
              </p:nvSpPr>
              <p:spPr>
                <a:xfrm>
                  <a:off x="8774331" y="2753484"/>
                  <a:ext cx="2813271" cy="19581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pPr>
                    <a:spcAft>
                      <a:spcPts val="300"/>
                    </a:spcAft>
                  </a:pPr>
                  <a:r>
                    <a:rPr lang="ko-KR" altLang="en-US" dirty="0">
                      <a:solidFill>
                        <a:schemeClr val="tx1"/>
                      </a:solidFill>
                    </a:rPr>
                    <a:t>부챗살이 박힌 대상이 있다면 </a:t>
                  </a:r>
                  <a:r>
                    <a:rPr lang="ko-KR" altLang="en-US" dirty="0"/>
                    <a:t>번개가 유도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되어 </a:t>
                  </a:r>
                  <a:r>
                    <a:rPr lang="ko-KR" altLang="en-US" dirty="0"/>
                    <a:t>피해를 한 곳에 집중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한다</a:t>
                  </a:r>
                  <a:r>
                    <a:rPr lang="en-US" altLang="ko-KR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3367D14D-5C45-D2CE-5922-7E3FE667B1C5}"/>
                    </a:ext>
                  </a:extLst>
                </p:cNvPr>
                <p:cNvGrpSpPr/>
                <p:nvPr/>
              </p:nvGrpSpPr>
              <p:grpSpPr>
                <a:xfrm>
                  <a:off x="8817333" y="3233629"/>
                  <a:ext cx="2727266" cy="763620"/>
                  <a:chOff x="8845480" y="3233629"/>
                  <a:chExt cx="2727266" cy="763620"/>
                </a:xfrm>
              </p:grpSpPr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B2DF1E28-9E5F-1FE0-C16E-E831D003ABF5}"/>
                      </a:ext>
                    </a:extLst>
                  </p:cNvPr>
                  <p:cNvGrpSpPr/>
                  <p:nvPr/>
                </p:nvGrpSpPr>
                <p:grpSpPr>
                  <a:xfrm>
                    <a:off x="8845480" y="3233629"/>
                    <a:ext cx="1198104" cy="763620"/>
                    <a:chOff x="8741452" y="3233629"/>
                    <a:chExt cx="1198104" cy="763620"/>
                  </a:xfrm>
                </p:grpSpPr>
                <p:pic>
                  <p:nvPicPr>
                    <p:cNvPr id="1039" name="Picture 6">
                      <a:extLst>
                        <a:ext uri="{FF2B5EF4-FFF2-40B4-BE49-F238E27FC236}">
                          <a16:creationId xmlns:a16="http://schemas.microsoft.com/office/drawing/2014/main" id="{5D881FF5-BEC2-17F9-63C8-A9597FE9974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8">
                      <a:alphaModFix amt="95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6522" t="3989" r="31256" b="3115"/>
                    <a:stretch>
                      <a:fillRect/>
                    </a:stretch>
                  </p:blipFill>
                  <p:spPr bwMode="auto">
                    <a:xfrm flipH="1">
                      <a:off x="8741452" y="3233629"/>
                      <a:ext cx="1198104" cy="510065"/>
                    </a:xfrm>
                    <a:prstGeom prst="rect">
                      <a:avLst/>
                    </a:prstGeom>
                    <a:noFill/>
                    <a:effectLst>
                      <a:glow rad="25400">
                        <a:schemeClr val="accent4">
                          <a:lumMod val="20000"/>
                          <a:lumOff val="80000"/>
                          <a:alpha val="60000"/>
                        </a:schemeClr>
                      </a:glow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077" name="TextBox 1076">
                      <a:extLst>
                        <a:ext uri="{FF2B5EF4-FFF2-40B4-BE49-F238E27FC236}">
                          <a16:creationId xmlns:a16="http://schemas.microsoft.com/office/drawing/2014/main" id="{57D495BB-F682-7C5B-3EF6-F4C4FE3C688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34143" y="3781805"/>
                      <a:ext cx="812723" cy="215444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&lt;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기본 번개 방출 예시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&gt;</a:t>
                      </a:r>
                    </a:p>
                    <a:p>
                      <a:pPr algn="ctr"/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여러 갈래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분산된 피해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  <p:grpSp>
                <p:nvGrpSpPr>
                  <p:cNvPr id="52" name="그룹 51">
                    <a:extLst>
                      <a:ext uri="{FF2B5EF4-FFF2-40B4-BE49-F238E27FC236}">
                        <a16:creationId xmlns:a16="http://schemas.microsoft.com/office/drawing/2014/main" id="{7A19AB66-1796-6E4C-F2AC-1263C3CE7C9B}"/>
                      </a:ext>
                    </a:extLst>
                  </p:cNvPr>
                  <p:cNvGrpSpPr/>
                  <p:nvPr/>
                </p:nvGrpSpPr>
                <p:grpSpPr>
                  <a:xfrm>
                    <a:off x="10366721" y="3350637"/>
                    <a:ext cx="1206025" cy="646612"/>
                    <a:chOff x="10366721" y="3350637"/>
                    <a:chExt cx="1206025" cy="646612"/>
                  </a:xfrm>
                </p:grpSpPr>
                <p:grpSp>
                  <p:nvGrpSpPr>
                    <p:cNvPr id="1050" name="그룹 1049">
                      <a:extLst>
                        <a:ext uri="{FF2B5EF4-FFF2-40B4-BE49-F238E27FC236}">
                          <a16:creationId xmlns:a16="http://schemas.microsoft.com/office/drawing/2014/main" id="{B0BC5CD7-8D39-5B67-09B5-A6BEE3AC74A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66721" y="3350637"/>
                      <a:ext cx="1206025" cy="333838"/>
                      <a:chOff x="4730532" y="6675068"/>
                      <a:chExt cx="1615469" cy="340035"/>
                    </a:xfrm>
                  </p:grpSpPr>
                  <p:pic>
                    <p:nvPicPr>
                      <p:cNvPr id="1056" name="그림 1055" descr="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89C59EE8-AA5E-F462-F307-59F6F085DBE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0247" t="38729" r="64139" b="2158"/>
                      <a:stretch>
                        <a:fillRect/>
                      </a:stretch>
                    </p:blipFill>
                    <p:spPr>
                      <a:xfrm rot="16200000">
                        <a:off x="5368249" y="6037351"/>
                        <a:ext cx="340033" cy="1615468"/>
                      </a:xfrm>
                      <a:prstGeom prst="rect">
                        <a:avLst/>
                      </a:prstGeom>
                      <a:effectLst>
                        <a:glow rad="25400">
                          <a:schemeClr val="accent4">
                            <a:lumMod val="20000"/>
                            <a:lumOff val="80000"/>
                          </a:schemeClr>
                        </a:glow>
                        <a:softEdge rad="0"/>
                      </a:effectLst>
                    </p:spPr>
                  </p:pic>
                  <p:pic>
                    <p:nvPicPr>
                      <p:cNvPr id="1057" name="그림 1056" descr="공구, 칼, 근접 무기, 칼날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365BF6EC-1A95-B1CF-E9C1-D45399CB476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0800000">
                        <a:off x="5829819" y="6725577"/>
                        <a:ext cx="492662" cy="83211"/>
                      </a:xfrm>
                      <a:prstGeom prst="rect">
                        <a:avLst/>
                      </a:prstGeom>
                      <a:effectLst>
                        <a:glow rad="12700">
                          <a:srgbClr val="FFFF00">
                            <a:alpha val="26000"/>
                          </a:srgbClr>
                        </a:glow>
                      </a:effectLst>
                    </p:spPr>
                  </p:pic>
                  <p:pic>
                    <p:nvPicPr>
                      <p:cNvPr id="1058" name="그림 1057" descr="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4963BC9C-8516-BEE3-9279-B0F51FF976F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>
                        <a:alphaModFix amt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0247" t="80698" r="64139" b="2157"/>
                      <a:stretch>
                        <a:fillRect/>
                      </a:stretch>
                    </p:blipFill>
                    <p:spPr>
                      <a:xfrm rot="16200000">
                        <a:off x="5941713" y="6610815"/>
                        <a:ext cx="340033" cy="468543"/>
                      </a:xfrm>
                      <a:prstGeom prst="rect">
                        <a:avLst/>
                      </a:prstGeom>
                      <a:effectLst/>
                    </p:spPr>
                  </p:pic>
                </p:grpSp>
                <p:sp>
                  <p:nvSpPr>
                    <p:cNvPr id="1078" name="TextBox 1077">
                      <a:extLst>
                        <a:ext uri="{FF2B5EF4-FFF2-40B4-BE49-F238E27FC236}">
                          <a16:creationId xmlns:a16="http://schemas.microsoft.com/office/drawing/2014/main" id="{C46F5B06-FF9B-0374-645A-1995CB9769C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601844" y="3781805"/>
                      <a:ext cx="735779" cy="215444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&lt;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번개 유도 예시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&gt;</a:t>
                      </a:r>
                    </a:p>
                    <a:p>
                      <a:pPr algn="ctr"/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 갈래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집중된 피해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9BBD04D-490E-685E-2DCB-E508B674D32A}"/>
                    </a:ext>
                  </a:extLst>
                </p:cNvPr>
                <p:cNvSpPr txBox="1"/>
                <p:nvPr/>
              </p:nvSpPr>
              <p:spPr>
                <a:xfrm>
                  <a:off x="9111763" y="2970508"/>
                  <a:ext cx="2138406" cy="10772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algn="ctr"/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부챗살 발사 → 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</a:t>
                  </a:r>
                  <a:r>
                    <a:rPr lang="ko-KR" altLang="en-US" sz="7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천뢰침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en-US" altLang="ko-KR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-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식’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효과 부여 →</a:t>
                  </a:r>
                  <a:r>
                    <a:rPr lang="en-US" altLang="ko-KR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대상에게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번개 유도</a:t>
                  </a:r>
                </a:p>
              </p:txBody>
            </p:sp>
          </p:grp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9E98C4B7-1B6B-7D5C-7E73-F7F152C3F6DF}"/>
                </a:ext>
              </a:extLst>
            </p:cNvPr>
            <p:cNvGrpSpPr/>
            <p:nvPr/>
          </p:nvGrpSpPr>
          <p:grpSpPr>
            <a:xfrm>
              <a:off x="3359492" y="1407777"/>
              <a:ext cx="2029970" cy="226591"/>
              <a:chOff x="3377576" y="1473652"/>
              <a:chExt cx="2029970" cy="226591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83A76AE-F4A7-4F0A-6AE1-C282B61C37BE}"/>
                  </a:ext>
                </a:extLst>
              </p:cNvPr>
              <p:cNvSpPr txBox="1"/>
              <p:nvPr/>
            </p:nvSpPr>
            <p:spPr>
              <a:xfrm>
                <a:off x="3573711" y="1473652"/>
                <a:ext cx="1833835" cy="226591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해결 방법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무기의 구조 분석 후 활용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130C19-8E01-281E-A7D2-B40D33DA4E74}"/>
                  </a:ext>
                </a:extLst>
              </p:cNvPr>
              <p:cNvSpPr txBox="1"/>
              <p:nvPr/>
            </p:nvSpPr>
            <p:spPr>
              <a:xfrm>
                <a:off x="3377576" y="1473652"/>
                <a:ext cx="200943" cy="226591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7200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solidFill>
                      <a:srgbClr val="FF0000"/>
                    </a:solidFill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</a:rPr>
                  <a:t>↳</a:t>
                </a:r>
              </a:p>
            </p:txBody>
          </p:sp>
        </p:grp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E1EB785E-50C2-E44F-3DCF-EA8742B489DE}"/>
              </a:ext>
            </a:extLst>
          </p:cNvPr>
          <p:cNvGrpSpPr/>
          <p:nvPr/>
        </p:nvGrpSpPr>
        <p:grpSpPr>
          <a:xfrm>
            <a:off x="2768869" y="4048805"/>
            <a:ext cx="9423131" cy="2318698"/>
            <a:chOff x="2768869" y="4087447"/>
            <a:chExt cx="9423131" cy="2318698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D4C4C5FA-151F-D951-BEBE-DE4BEEF45021}"/>
                </a:ext>
              </a:extLst>
            </p:cNvPr>
            <p:cNvGrpSpPr/>
            <p:nvPr/>
          </p:nvGrpSpPr>
          <p:grpSpPr>
            <a:xfrm>
              <a:off x="2768869" y="4087447"/>
              <a:ext cx="9423131" cy="215053"/>
              <a:chOff x="2768869" y="4369289"/>
              <a:chExt cx="9423131" cy="215053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06F21C6-ABD0-66B6-B28B-FEADEFAA3BA9}"/>
                  </a:ext>
                </a:extLst>
              </p:cNvPr>
              <p:cNvSpPr/>
              <p:nvPr/>
            </p:nvSpPr>
            <p:spPr>
              <a:xfrm>
                <a:off x="2768869" y="4369289"/>
                <a:ext cx="9423131" cy="215053"/>
              </a:xfrm>
              <a:prstGeom prst="rect">
                <a:avLst/>
              </a:prstGeom>
              <a:solidFill>
                <a:srgbClr val="E1F2FF"/>
              </a:solidFill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AA4ABD5-5877-4AE9-0568-84DB9E2D8570}"/>
                  </a:ext>
                </a:extLst>
              </p:cNvPr>
              <p:cNvSpPr txBox="1"/>
              <p:nvPr/>
            </p:nvSpPr>
            <p:spPr>
              <a:xfrm>
                <a:off x="2768869" y="4399871"/>
                <a:ext cx="5235408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0" bIns="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dirty="0"/>
                  <a:t>[</a:t>
                </a:r>
                <a:r>
                  <a:rPr lang="ko-KR" altLang="en-US" dirty="0"/>
                  <a:t>문제 사항 </a:t>
                </a:r>
                <a:r>
                  <a:rPr lang="en-US" altLang="ko-KR" dirty="0"/>
                  <a:t>2] </a:t>
                </a:r>
                <a:r>
                  <a:rPr lang="ko-KR" altLang="en-US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모든 경우에 단일 대상을 상대로 높은 효율을 발휘한다면 캐릭터의 특색이 줄어들지 않을까</a:t>
                </a:r>
                <a:r>
                  <a:rPr lang="en-US" altLang="ko-KR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?</a:t>
                </a: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CE13F24C-B09B-53E3-11DB-5934B372C36E}"/>
                </a:ext>
              </a:extLst>
            </p:cNvPr>
            <p:cNvGrpSpPr/>
            <p:nvPr/>
          </p:nvGrpSpPr>
          <p:grpSpPr>
            <a:xfrm>
              <a:off x="2768870" y="4638146"/>
              <a:ext cx="9231044" cy="1767999"/>
              <a:chOff x="2768870" y="4894587"/>
              <a:chExt cx="9231044" cy="1767999"/>
            </a:xfrm>
          </p:grpSpPr>
          <p:sp>
            <p:nvSpPr>
              <p:cNvPr id="181" name="화살표: 아래쪽 180">
                <a:extLst>
                  <a:ext uri="{FF2B5EF4-FFF2-40B4-BE49-F238E27FC236}">
                    <a16:creationId xmlns:a16="http://schemas.microsoft.com/office/drawing/2014/main" id="{8E435CB6-2DFC-F44E-EFEB-565133BDCBBE}"/>
                  </a:ext>
                </a:extLst>
              </p:cNvPr>
              <p:cNvSpPr/>
              <p:nvPr/>
            </p:nvSpPr>
            <p:spPr>
              <a:xfrm rot="16200000">
                <a:off x="5046272" y="5687164"/>
                <a:ext cx="130082" cy="182845"/>
              </a:xfrm>
              <a:prstGeom prst="downArrow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화살표: 아래쪽 183">
                <a:extLst>
                  <a:ext uri="{FF2B5EF4-FFF2-40B4-BE49-F238E27FC236}">
                    <a16:creationId xmlns:a16="http://schemas.microsoft.com/office/drawing/2014/main" id="{42701C79-9738-F310-20AD-9275D6134F83}"/>
                  </a:ext>
                </a:extLst>
              </p:cNvPr>
              <p:cNvSpPr/>
              <p:nvPr/>
            </p:nvSpPr>
            <p:spPr>
              <a:xfrm rot="16200000">
                <a:off x="9167209" y="5687164"/>
                <a:ext cx="130082" cy="182845"/>
              </a:xfrm>
              <a:prstGeom prst="downArrow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E4505370-C527-8FA2-6FD6-8F98A5D705EE}"/>
                  </a:ext>
                </a:extLst>
              </p:cNvPr>
              <p:cNvGrpSpPr/>
              <p:nvPr/>
            </p:nvGrpSpPr>
            <p:grpSpPr>
              <a:xfrm>
                <a:off x="2768870" y="4894587"/>
                <a:ext cx="2179770" cy="1767999"/>
                <a:chOff x="2768870" y="4894587"/>
                <a:chExt cx="2179770" cy="1767999"/>
              </a:xfrm>
            </p:grpSpPr>
            <p:sp>
              <p:nvSpPr>
                <p:cNvPr id="1033" name="직사각형 1032">
                  <a:extLst>
                    <a:ext uri="{FF2B5EF4-FFF2-40B4-BE49-F238E27FC236}">
                      <a16:creationId xmlns:a16="http://schemas.microsoft.com/office/drawing/2014/main" id="{397190F1-31BE-580C-848C-3B671696F535}"/>
                    </a:ext>
                  </a:extLst>
                </p:cNvPr>
                <p:cNvSpPr/>
                <p:nvPr/>
              </p:nvSpPr>
              <p:spPr>
                <a:xfrm>
                  <a:off x="2768870" y="4894587"/>
                  <a:ext cx="2179770" cy="176799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4" name="직사각형 1033">
                  <a:extLst>
                    <a:ext uri="{FF2B5EF4-FFF2-40B4-BE49-F238E27FC236}">
                      <a16:creationId xmlns:a16="http://schemas.microsoft.com/office/drawing/2014/main" id="{ADEEF504-B7E6-65E6-EFB7-AF33C8422C60}"/>
                    </a:ext>
                  </a:extLst>
                </p:cNvPr>
                <p:cNvSpPr/>
                <p:nvPr/>
              </p:nvSpPr>
              <p:spPr>
                <a:xfrm>
                  <a:off x="2768870" y="4894588"/>
                  <a:ext cx="2179770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6" name="TextBox 1035">
                  <a:extLst>
                    <a:ext uri="{FF2B5EF4-FFF2-40B4-BE49-F238E27FC236}">
                      <a16:creationId xmlns:a16="http://schemas.microsoft.com/office/drawing/2014/main" id="{D9D44559-9ED6-0084-30CB-EADF0FC5093C}"/>
                    </a:ext>
                  </a:extLst>
                </p:cNvPr>
                <p:cNvSpPr txBox="1"/>
                <p:nvPr/>
              </p:nvSpPr>
              <p:spPr>
                <a:xfrm>
                  <a:off x="3308925" y="4940559"/>
                  <a:ext cx="1099660" cy="123111"/>
                </a:xfrm>
                <a:prstGeom prst="rect">
                  <a:avLst/>
                </a:prstGeom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(1) </a:t>
                  </a:r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피뢰침의 동작 원리 분석</a:t>
                  </a:r>
                  <a:endPara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sp>
              <p:nvSpPr>
                <p:cNvPr id="1091" name="TextBox 1090">
                  <a:extLst>
                    <a:ext uri="{FF2B5EF4-FFF2-40B4-BE49-F238E27FC236}">
                      <a16:creationId xmlns:a16="http://schemas.microsoft.com/office/drawing/2014/main" id="{1A50E509-2983-E221-A183-4F37009E13FA}"/>
                    </a:ext>
                  </a:extLst>
                </p:cNvPr>
                <p:cNvSpPr txBox="1"/>
                <p:nvPr/>
              </p:nvSpPr>
              <p:spPr>
                <a:xfrm>
                  <a:off x="3320146" y="5109641"/>
                  <a:ext cx="1077218" cy="19581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번개 유도</a:t>
                  </a:r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→ </a:t>
                  </a:r>
                  <a:r>
                    <a:rPr lang="ko-KR" altLang="en-US" sz="800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지면으로 분산</a:t>
                  </a:r>
                  <a:endParaRPr lang="en-US" altLang="ko-KR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pic>
              <p:nvPicPr>
                <p:cNvPr id="1097" name="그림 1096" descr="스크린샷, 텍스트, 직사각형, 디자인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C5AEDD5-83C3-D2F4-2206-2A5FFC5ECD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75644" y="5440796"/>
                  <a:ext cx="766223" cy="1154310"/>
                </a:xfrm>
                <a:prstGeom prst="rect">
                  <a:avLst/>
                </a:prstGeom>
              </p:spPr>
            </p:pic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569B8695-D9D4-EC56-A5CB-BB60FE562F4C}"/>
                  </a:ext>
                </a:extLst>
              </p:cNvPr>
              <p:cNvGrpSpPr/>
              <p:nvPr/>
            </p:nvGrpSpPr>
            <p:grpSpPr>
              <a:xfrm>
                <a:off x="5273985" y="4894587"/>
                <a:ext cx="3795592" cy="1767999"/>
                <a:chOff x="5286029" y="4894587"/>
                <a:chExt cx="3795592" cy="1767999"/>
              </a:xfrm>
            </p:grpSpPr>
            <p:sp>
              <p:nvSpPr>
                <p:cNvPr id="1081" name="직사각형 1080">
                  <a:extLst>
                    <a:ext uri="{FF2B5EF4-FFF2-40B4-BE49-F238E27FC236}">
                      <a16:creationId xmlns:a16="http://schemas.microsoft.com/office/drawing/2014/main" id="{F30F00D5-95E3-121F-A15E-FBE51EF9F555}"/>
                    </a:ext>
                  </a:extLst>
                </p:cNvPr>
                <p:cNvSpPr/>
                <p:nvPr/>
              </p:nvSpPr>
              <p:spPr>
                <a:xfrm>
                  <a:off x="5286029" y="4894587"/>
                  <a:ext cx="3795592" cy="176799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2" name="직사각형 1081">
                  <a:extLst>
                    <a:ext uri="{FF2B5EF4-FFF2-40B4-BE49-F238E27FC236}">
                      <a16:creationId xmlns:a16="http://schemas.microsoft.com/office/drawing/2014/main" id="{192A1E1B-C76B-F0CF-CFEB-B135621914FC}"/>
                    </a:ext>
                  </a:extLst>
                </p:cNvPr>
                <p:cNvSpPr/>
                <p:nvPr/>
              </p:nvSpPr>
              <p:spPr>
                <a:xfrm>
                  <a:off x="5286030" y="4894588"/>
                  <a:ext cx="3795591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3" name="TextBox 1082">
                  <a:extLst>
                    <a:ext uri="{FF2B5EF4-FFF2-40B4-BE49-F238E27FC236}">
                      <a16:creationId xmlns:a16="http://schemas.microsoft.com/office/drawing/2014/main" id="{69A25DBF-112F-6192-4DEE-740E682A1C1C}"/>
                    </a:ext>
                  </a:extLst>
                </p:cNvPr>
                <p:cNvSpPr txBox="1"/>
                <p:nvPr/>
              </p:nvSpPr>
              <p:spPr>
                <a:xfrm>
                  <a:off x="6827959" y="4940559"/>
                  <a:ext cx="711733" cy="123111"/>
                </a:xfrm>
                <a:prstGeom prst="rect">
                  <a:avLst/>
                </a:prstGeom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(2) </a:t>
                  </a:r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아이디어 획득</a:t>
                  </a:r>
                  <a:endPara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pic>
              <p:nvPicPr>
                <p:cNvPr id="1111" name="그림 1110" descr="그림, 일러스트레이션, 예술, 스케치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47F7E44B-0F66-06FC-8F2F-D8BBB67A9E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624"/>
                <a:stretch>
                  <a:fillRect/>
                </a:stretch>
              </p:blipFill>
              <p:spPr>
                <a:xfrm>
                  <a:off x="6859425" y="5404816"/>
                  <a:ext cx="2021020" cy="1181336"/>
                </a:xfrm>
                <a:prstGeom prst="rect">
                  <a:avLst/>
                </a:prstGeom>
              </p:spPr>
            </p:pic>
            <p:sp>
              <p:nvSpPr>
                <p:cNvPr id="1084" name="TextBox 1083">
                  <a:extLst>
                    <a:ext uri="{FF2B5EF4-FFF2-40B4-BE49-F238E27FC236}">
                      <a16:creationId xmlns:a16="http://schemas.microsoft.com/office/drawing/2014/main" id="{0261993F-46A0-D7FC-F57D-FB492459413E}"/>
                    </a:ext>
                  </a:extLst>
                </p:cNvPr>
                <p:cNvSpPr txBox="1"/>
                <p:nvPr/>
              </p:nvSpPr>
              <p:spPr>
                <a:xfrm>
                  <a:off x="5374035" y="5109641"/>
                  <a:ext cx="3645229" cy="595923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pPr algn="l">
                    <a:spcAft>
                      <a:spcPts val="600"/>
                    </a:spcAft>
                  </a:pPr>
                  <a:r>
                    <a:rPr lang="ko-KR" altLang="en-US" dirty="0">
                      <a:solidFill>
                        <a:schemeClr val="tx1"/>
                      </a:solidFill>
                    </a:rPr>
                    <a:t>대상에게 박힌 부챗살로 인해 지면이 아닌 </a:t>
                  </a:r>
                  <a:r>
                    <a:rPr lang="ko-KR" altLang="en-US" dirty="0"/>
                    <a:t>대상의 몸 내부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로 </a:t>
                  </a:r>
                  <a:r>
                    <a:rPr lang="ko-KR" altLang="en-US" dirty="0"/>
                    <a:t>번개를 분산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시킬 수 있지 않을까</a:t>
                  </a:r>
                  <a:r>
                    <a:rPr lang="en-US" altLang="ko-KR" dirty="0">
                      <a:solidFill>
                        <a:schemeClr val="tx1"/>
                      </a:solidFill>
                    </a:rPr>
                    <a:t>?</a:t>
                  </a:r>
                </a:p>
                <a:p>
                  <a:pPr algn="l">
                    <a:spcAft>
                      <a:spcPts val="600"/>
                    </a:spcAft>
                  </a:pPr>
                  <a:r>
                    <a:rPr lang="ko-KR" altLang="en-US" dirty="0">
                      <a:solidFill>
                        <a:schemeClr val="tx1"/>
                      </a:solidFill>
                    </a:rPr>
                    <a:t>→ 외부에 비해 상대적으로 방어력이 약한 </a:t>
                  </a:r>
                  <a:r>
                    <a:rPr lang="ko-KR" altLang="en-US" dirty="0"/>
                    <a:t>내부를 직접 타격</a:t>
                  </a:r>
                  <a:endParaRPr lang="en-US" altLang="ko-KR" dirty="0"/>
                </a:p>
                <a:p>
                  <a:pPr algn="l">
                    <a:spcAft>
                      <a:spcPts val="600"/>
                    </a:spcAft>
                  </a:pPr>
                  <a:r>
                    <a:rPr lang="ko-KR" altLang="en-US" dirty="0">
                      <a:solidFill>
                        <a:schemeClr val="tx1"/>
                      </a:solidFill>
                    </a:rPr>
                    <a:t>→ </a:t>
                  </a:r>
                  <a:r>
                    <a:rPr lang="ko-KR" altLang="en-US" dirty="0"/>
                    <a:t>방어 무시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 효과로 볼 수 있지 않을까</a:t>
                  </a:r>
                  <a:r>
                    <a:rPr lang="en-US" altLang="ko-KR" dirty="0">
                      <a:solidFill>
                        <a:schemeClr val="tx1"/>
                      </a:solidFill>
                    </a:rPr>
                    <a:t>?</a:t>
                  </a:r>
                </a:p>
              </p:txBody>
            </p: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A1B07D12-BF3E-5C2C-44E1-AA1277F6DCAD}"/>
                  </a:ext>
                </a:extLst>
              </p:cNvPr>
              <p:cNvGrpSpPr/>
              <p:nvPr/>
            </p:nvGrpSpPr>
            <p:grpSpPr>
              <a:xfrm>
                <a:off x="9394922" y="4894587"/>
                <a:ext cx="2604992" cy="1767999"/>
                <a:chOff x="9394922" y="4894587"/>
                <a:chExt cx="2604992" cy="1767999"/>
              </a:xfrm>
            </p:grpSpPr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02C92011-7588-1040-ACA8-DB96E068EEEE}"/>
                    </a:ext>
                  </a:extLst>
                </p:cNvPr>
                <p:cNvSpPr/>
                <p:nvPr/>
              </p:nvSpPr>
              <p:spPr>
                <a:xfrm>
                  <a:off x="9394922" y="4894587"/>
                  <a:ext cx="2604992" cy="176799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28661978-CFB7-9646-0389-06D88EA8E0E6}"/>
                    </a:ext>
                  </a:extLst>
                </p:cNvPr>
                <p:cNvSpPr/>
                <p:nvPr/>
              </p:nvSpPr>
              <p:spPr>
                <a:xfrm>
                  <a:off x="9394923" y="4894588"/>
                  <a:ext cx="2604991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C7C3C87E-84A9-BA6C-CA0F-62FCDA95B87E}"/>
                    </a:ext>
                  </a:extLst>
                </p:cNvPr>
                <p:cNvSpPr txBox="1"/>
                <p:nvPr/>
              </p:nvSpPr>
              <p:spPr>
                <a:xfrm>
                  <a:off x="10295865" y="4940559"/>
                  <a:ext cx="803105" cy="123111"/>
                </a:xfrm>
                <a:prstGeom prst="rect">
                  <a:avLst/>
                </a:prstGeom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(3) </a:t>
                  </a:r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아이디어 구체화</a:t>
                  </a:r>
                  <a:endPara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66C49311-ECF8-52DA-B61E-A13DB58243E5}"/>
                    </a:ext>
                  </a:extLst>
                </p:cNvPr>
                <p:cNvSpPr txBox="1"/>
                <p:nvPr/>
              </p:nvSpPr>
              <p:spPr>
                <a:xfrm>
                  <a:off x="10407275" y="5109641"/>
                  <a:ext cx="580287" cy="19581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방어 무시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 공격</a:t>
                  </a:r>
                </a:p>
              </p:txBody>
            </p:sp>
            <p:pic>
              <p:nvPicPr>
                <p:cNvPr id="1114" name="그림 1113" descr="동물 피규어, 포유류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2FAB6A86-04E1-595D-7D4B-0DCD8AE341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69590" y="5478464"/>
                  <a:ext cx="997094" cy="910390"/>
                </a:xfrm>
                <a:prstGeom prst="rect">
                  <a:avLst/>
                </a:prstGeom>
              </p:spPr>
            </p:pic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998527B5-188D-4098-A0D7-B5B3C4892527}"/>
                    </a:ext>
                  </a:extLst>
                </p:cNvPr>
                <p:cNvGrpSpPr/>
                <p:nvPr/>
              </p:nvGrpSpPr>
              <p:grpSpPr>
                <a:xfrm>
                  <a:off x="9697703" y="5505085"/>
                  <a:ext cx="844059" cy="857148"/>
                  <a:chOff x="9587559" y="5630701"/>
                  <a:chExt cx="685608" cy="696240"/>
                </a:xfrm>
              </p:grpSpPr>
              <p:pic>
                <p:nvPicPr>
                  <p:cNvPr id="1121" name="그림 1120" descr="의류, 의상 디자인, 여성, 인간의 얼굴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19AD19FC-AB7F-FDC5-0DEA-A9871F9DEFE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1997" t="3068" r="4911" b="51899"/>
                  <a:stretch>
                    <a:fillRect/>
                  </a:stretch>
                </p:blipFill>
                <p:spPr>
                  <a:xfrm>
                    <a:off x="9587559" y="5695803"/>
                    <a:ext cx="667577" cy="631138"/>
                  </a:xfrm>
                  <a:prstGeom prst="rect">
                    <a:avLst/>
                  </a:prstGeom>
                </p:spPr>
              </p:pic>
              <p:grpSp>
                <p:nvGrpSpPr>
                  <p:cNvPr id="77" name="그룹 76">
                    <a:extLst>
                      <a:ext uri="{FF2B5EF4-FFF2-40B4-BE49-F238E27FC236}">
                        <a16:creationId xmlns:a16="http://schemas.microsoft.com/office/drawing/2014/main" id="{96938802-4DFF-EFC3-2083-B516BACD4B89}"/>
                      </a:ext>
                    </a:extLst>
                  </p:cNvPr>
                  <p:cNvGrpSpPr/>
                  <p:nvPr/>
                </p:nvGrpSpPr>
                <p:grpSpPr>
                  <a:xfrm>
                    <a:off x="10019362" y="5630701"/>
                    <a:ext cx="253805" cy="309770"/>
                    <a:chOff x="10287753" y="5787504"/>
                    <a:chExt cx="253805" cy="309770"/>
                  </a:xfrm>
                </p:grpSpPr>
                <p:pic>
                  <p:nvPicPr>
                    <p:cNvPr id="1120" name="그림 1119" descr="스크린샷, 그래픽, 그래픽 디자인, 디자인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2020B8DF-E3DB-7E19-B17B-2A9B62E7D36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duotone>
                        <a:schemeClr val="accent6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6">
                              <a14:imgEffect>
                                <a14:colorTemperature colorTemp="11500"/>
                              </a14:imgEffect>
                              <a14:imgEffect>
                                <a14:saturation sat="400000"/>
                              </a14:imgEffect>
                              <a14:imgEffect>
                                <a14:brightnessContrast bright="-100000" contrast="10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966" t="58352" r="75428" b="32872"/>
                    <a:stretch>
                      <a:fillRect/>
                    </a:stretch>
                  </p:blipFill>
                  <p:spPr>
                    <a:xfrm rot="16200000">
                      <a:off x="10237269" y="5837988"/>
                      <a:ext cx="230737" cy="129770"/>
                    </a:xfrm>
                    <a:prstGeom prst="rect">
                      <a:avLst/>
                    </a:prstGeom>
                    <a:effectLst>
                      <a:glow rad="25400">
                        <a:srgbClr val="FAFCBC"/>
                      </a:glow>
                    </a:effectLst>
                  </p:spPr>
                </p:pic>
                <p:pic>
                  <p:nvPicPr>
                    <p:cNvPr id="1122" name="그림 1121" descr="스크린샷, 그래픽, 그래픽 디자인, 디자인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747191CF-27C7-5122-F62C-78AB8516119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duotone>
                        <a:schemeClr val="accent6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6">
                              <a14:imgEffect>
                                <a14:colorTemperature colorTemp="11500"/>
                              </a14:imgEffect>
                              <a14:imgEffect>
                                <a14:saturation sat="400000"/>
                              </a14:imgEffect>
                              <a14:imgEffect>
                                <a14:brightnessContrast bright="-100000" contrast="10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966" t="58352" r="75428" b="32872"/>
                    <a:stretch>
                      <a:fillRect/>
                    </a:stretch>
                  </p:blipFill>
                  <p:spPr>
                    <a:xfrm rot="16200000">
                      <a:off x="10361304" y="5917021"/>
                      <a:ext cx="230737" cy="129770"/>
                    </a:xfrm>
                    <a:prstGeom prst="rect">
                      <a:avLst/>
                    </a:prstGeom>
                    <a:effectLst>
                      <a:glow rad="25400">
                        <a:srgbClr val="FAFCBC"/>
                      </a:glow>
                    </a:effectLst>
                  </p:spPr>
                </p:pic>
              </p:grpSp>
            </p:grp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A662C4D-6CC2-0CBE-FE98-E9FF1DC8AA45}"/>
                    </a:ext>
                  </a:extLst>
                </p:cNvPr>
                <p:cNvSpPr txBox="1"/>
                <p:nvPr/>
              </p:nvSpPr>
              <p:spPr>
                <a:xfrm>
                  <a:off x="10631695" y="5872104"/>
                  <a:ext cx="131446" cy="123111"/>
                </a:xfrm>
                <a:prstGeom prst="rect">
                  <a:avLst/>
                </a:prstGeom>
                <a:solidFill>
                  <a:schemeClr val="bg1"/>
                </a:solidFill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800" i="1" dirty="0">
                      <a:solidFill>
                        <a:srgbClr val="FF000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VS</a:t>
                  </a:r>
                </a:p>
              </p:txBody>
            </p:sp>
            <p:sp>
              <p:nvSpPr>
                <p:cNvPr id="1115" name="TextBox 1114">
                  <a:extLst>
                    <a:ext uri="{FF2B5EF4-FFF2-40B4-BE49-F238E27FC236}">
                      <a16:creationId xmlns:a16="http://schemas.microsoft.com/office/drawing/2014/main" id="{6EF6A2B8-8290-A195-9AC9-D4F7C5BF26E4}"/>
                    </a:ext>
                  </a:extLst>
                </p:cNvPr>
                <p:cNvSpPr txBox="1"/>
                <p:nvPr/>
              </p:nvSpPr>
              <p:spPr>
                <a:xfrm>
                  <a:off x="10932760" y="6405949"/>
                  <a:ext cx="1010791" cy="215444"/>
                </a:xfrm>
                <a:prstGeom prst="rect">
                  <a:avLst/>
                </a:prstGeom>
                <a:solidFill>
                  <a:schemeClr val="bg1"/>
                </a:solidFill>
                <a:effectLst/>
              </p:spPr>
              <p:txBody>
                <a:bodyPr wrap="square" lIns="36000" tIns="0" rIns="36000" bIns="0" rtlCol="0" anchor="t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&lt;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방어형 몬스터 예시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&gt;</a:t>
                  </a:r>
                </a:p>
                <a:p>
                  <a:pPr algn="ctr"/>
                  <a:r>
                    <a:rPr lang="ko-KR" altLang="en-US" sz="7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말파이트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</a:t>
                  </a:r>
                  <a:r>
                    <a:rPr lang="en-US" altLang="ko-KR" sz="7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LoL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</a:t>
                  </a: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1790D6C-AD3A-E1CF-472B-D2DE5990747D}"/>
                    </a:ext>
                  </a:extLst>
                </p:cNvPr>
                <p:cNvSpPr txBox="1"/>
                <p:nvPr/>
              </p:nvSpPr>
              <p:spPr>
                <a:xfrm>
                  <a:off x="9810958" y="5326665"/>
                  <a:ext cx="1772921" cy="10772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방어력이 높은 대상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을 상대할 때만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온전한 성능 발휘</a:t>
                  </a:r>
                  <a:endPara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1491595-9066-8172-2E41-F1418E05C4C3}"/>
                </a:ext>
              </a:extLst>
            </p:cNvPr>
            <p:cNvGrpSpPr/>
            <p:nvPr/>
          </p:nvGrpSpPr>
          <p:grpSpPr>
            <a:xfrm>
              <a:off x="3359492" y="4302500"/>
              <a:ext cx="2393853" cy="226591"/>
              <a:chOff x="3377576" y="1473652"/>
              <a:chExt cx="2393853" cy="226591"/>
            </a:xfrm>
          </p:grpSpPr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73CA1EE-43EF-A986-63E3-209C3F06B543}"/>
                  </a:ext>
                </a:extLst>
              </p:cNvPr>
              <p:cNvSpPr txBox="1"/>
              <p:nvPr/>
            </p:nvSpPr>
            <p:spPr>
              <a:xfrm>
                <a:off x="3573711" y="1473652"/>
                <a:ext cx="2197718" cy="226591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해결 방법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피뢰침의 동작 원리 분석 후 활용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5452983-5697-13A6-7FBC-24C5BDCDC87E}"/>
                  </a:ext>
                </a:extLst>
              </p:cNvPr>
              <p:cNvSpPr txBox="1"/>
              <p:nvPr/>
            </p:nvSpPr>
            <p:spPr>
              <a:xfrm>
                <a:off x="3377576" y="1473652"/>
                <a:ext cx="200943" cy="226591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7200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solidFill>
                      <a:srgbClr val="FF0000"/>
                    </a:solidFill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</a:rPr>
                  <a:t>↳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70995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BE6F1-011E-78C7-C1AB-7189C43CF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433235-D318-814D-2308-465704EC2E2D}"/>
              </a:ext>
            </a:extLst>
          </p:cNvPr>
          <p:cNvSpPr txBox="1"/>
          <p:nvPr/>
        </p:nvSpPr>
        <p:spPr>
          <a:xfrm>
            <a:off x="192088" y="538432"/>
            <a:ext cx="1692771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(1) 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창작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가람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다온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페이퍼로지 6 SemiBold" pitchFamily="2" charset="-127"/>
              <a:ea typeface="페이퍼로지 6 SemiBold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018C7181-3164-01E1-CA60-B6A13E9BE1D1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8D50ECB-0F7F-3B27-E687-8A429B89782D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E8F2D177-BBFF-5BBB-617A-EF351836285F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B46D9536-1102-B68C-E6FE-92CF77F2C06C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4E22BB9E-28D6-315B-CEDD-42AEB7AF28A8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9F811F8-7F82-B7C4-DD0C-B6FC3D190DDE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3EFC1EDD-485F-802E-A43F-9B86DAB898B6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60104620-AC95-F941-F3E2-1D2956D87C2B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69535C2-D492-A380-8581-8676F56713BB}"/>
                    </a:ext>
                  </a:extLst>
                </p:cNvPr>
                <p:cNvSpPr txBox="1"/>
                <p:nvPr/>
              </p:nvSpPr>
              <p:spPr>
                <a:xfrm>
                  <a:off x="1935308" y="2386564"/>
                  <a:ext cx="8335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59136614-A094-1441-9E13-5D5DA71EA99C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77A3980A-95DE-39FB-E6F3-128E9C1E30F5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B38258B-206E-21A1-3265-B2314FBD4BAD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918B316E-F2B7-38C8-0704-4B11A05CEAC9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BB3CAF2E-CE40-A6CA-FC7D-4AF9DE49A54C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BD6650B-E372-0C84-9404-DE5929CADFBD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A89A0FA4-FBC1-1AFF-F181-9EB6F55E7131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73B00917-0269-BEB7-FF4A-35A313050090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2D9E01B-9781-73AE-2F6B-C4B2F63BC817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791BF338-F4BA-9AAB-6F03-5BEC0436FC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0E927A48-C478-9C6C-F3E2-9307472211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A6AB8002-0855-F16B-857A-2016A56EE7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B35279F2-C03F-A4FE-0DA8-1669EEA7EF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237BDBB7-9CBF-59CD-B247-959D79A3B8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58AB7022-DCED-17AD-84B2-8D9E51E903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A57C574-4325-4696-10B7-E644939E0E1D}"/>
              </a:ext>
            </a:extLst>
          </p:cNvPr>
          <p:cNvGrpSpPr/>
          <p:nvPr/>
        </p:nvGrpSpPr>
        <p:grpSpPr>
          <a:xfrm>
            <a:off x="192088" y="6498724"/>
            <a:ext cx="1298004" cy="234048"/>
            <a:chOff x="270364" y="6143035"/>
            <a:chExt cx="1298004" cy="23404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8B48C44-232A-1BE5-DDC7-59CBD959777A}"/>
                </a:ext>
              </a:extLst>
            </p:cNvPr>
            <p:cNvGrpSpPr/>
            <p:nvPr/>
          </p:nvGrpSpPr>
          <p:grpSpPr>
            <a:xfrm>
              <a:off x="270364" y="6143035"/>
              <a:ext cx="1298004" cy="234048"/>
              <a:chOff x="270364" y="6143035"/>
              <a:chExt cx="1298004" cy="23404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39B8ED-3EC4-4EAF-41FA-C515665440E4}"/>
                  </a:ext>
                </a:extLst>
              </p:cNvPr>
              <p:cNvSpPr txBox="1"/>
              <p:nvPr/>
            </p:nvSpPr>
            <p:spPr>
              <a:xfrm>
                <a:off x="515195" y="6223195"/>
                <a:ext cx="105317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pPr algn="ctr"/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가람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_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전투기획서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.pdf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2" name="그래픽 11">
                <a:extLst>
                  <a:ext uri="{FF2B5EF4-FFF2-40B4-BE49-F238E27FC236}">
                    <a16:creationId xmlns:a16="http://schemas.microsoft.com/office/drawing/2014/main" id="{2245AC2F-B53B-5729-F340-525E47E2BD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0364" y="6143035"/>
                <a:ext cx="190582" cy="234048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hlinkClick r:id="rId5" tooltip="문서 열기"/>
              <a:extLst>
                <a:ext uri="{FF2B5EF4-FFF2-40B4-BE49-F238E27FC236}">
                  <a16:creationId xmlns:a16="http://schemas.microsoft.com/office/drawing/2014/main" id="{82064950-60C3-51F4-98EE-ABDD4FB19503}"/>
                </a:ext>
              </a:extLst>
            </p:cNvPr>
            <p:cNvSpPr/>
            <p:nvPr/>
          </p:nvSpPr>
          <p:spPr>
            <a:xfrm>
              <a:off x="270364" y="6143036"/>
              <a:ext cx="1298004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05CA8C-4174-7889-D18E-B95679672515}"/>
              </a:ext>
            </a:extLst>
          </p:cNvPr>
          <p:cNvSpPr/>
          <p:nvPr/>
        </p:nvSpPr>
        <p:spPr>
          <a:xfrm>
            <a:off x="192088" y="905593"/>
            <a:ext cx="2330150" cy="55114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 descr="의류, 의상 디자인, 여성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7271DE2-6D55-F157-7CB3-5AEE68AA96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2746" y="2244408"/>
            <a:ext cx="2248834" cy="3922934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296B96-9AE9-C83B-BFC8-CF2EE116FD2E}"/>
              </a:ext>
            </a:extLst>
          </p:cNvPr>
          <p:cNvSpPr txBox="1"/>
          <p:nvPr/>
        </p:nvSpPr>
        <p:spPr>
          <a:xfrm>
            <a:off x="277541" y="1083319"/>
            <a:ext cx="215924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하늘을 품은 뇌운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,</a:t>
            </a:r>
            <a:r>
              <a:rPr lang="en-US" altLang="ko-KR" sz="14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</a:t>
            </a:r>
            <a:r>
              <a:rPr lang="ko-KR" altLang="en-US" sz="28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가람</a:t>
            </a:r>
            <a:endParaRPr lang="ko-KR" altLang="en-US" sz="2000" dirty="0">
              <a:effectLst>
                <a:glow rad="127000">
                  <a:schemeClr val="bg1"/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58703081-9BD4-3860-F279-C3C94E065C18}"/>
              </a:ext>
            </a:extLst>
          </p:cNvPr>
          <p:cNvGrpSpPr/>
          <p:nvPr/>
        </p:nvGrpSpPr>
        <p:grpSpPr>
          <a:xfrm>
            <a:off x="277541" y="1672798"/>
            <a:ext cx="2159245" cy="413018"/>
            <a:chOff x="277541" y="1729650"/>
            <a:chExt cx="2159245" cy="41301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714E7C8-18F1-DDBE-24EA-224E19185D35}"/>
                </a:ext>
              </a:extLst>
            </p:cNvPr>
            <p:cNvSpPr txBox="1"/>
            <p:nvPr/>
          </p:nvSpPr>
          <p:spPr>
            <a:xfrm>
              <a:off x="277541" y="1729650"/>
              <a:ext cx="372465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도사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8D279C7-E65A-E234-48AB-8F64AF0F570B}"/>
                </a:ext>
              </a:extLst>
            </p:cNvPr>
            <p:cNvSpPr txBox="1"/>
            <p:nvPr/>
          </p:nvSpPr>
          <p:spPr>
            <a:xfrm>
              <a:off x="789244" y="1729650"/>
              <a:ext cx="372465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부채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D4DEFB7-98A7-AB47-240F-2CFA774FD57B}"/>
                </a:ext>
              </a:extLst>
            </p:cNvPr>
            <p:cNvSpPr txBox="1"/>
            <p:nvPr/>
          </p:nvSpPr>
          <p:spPr>
            <a:xfrm>
              <a:off x="1300947" y="1729650"/>
              <a:ext cx="372465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번개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172EC37-5B76-52AF-795B-35AFC175FA7D}"/>
                </a:ext>
              </a:extLst>
            </p:cNvPr>
            <p:cNvSpPr txBox="1"/>
            <p:nvPr/>
          </p:nvSpPr>
          <p:spPr>
            <a:xfrm>
              <a:off x="277541" y="1974239"/>
              <a:ext cx="1127479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단일 대상 높은 피해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7D4CE55-2E90-E6E4-55C3-AA129347AB37}"/>
                </a:ext>
              </a:extLst>
            </p:cNvPr>
            <p:cNvSpPr txBox="1"/>
            <p:nvPr/>
          </p:nvSpPr>
          <p:spPr>
            <a:xfrm>
              <a:off x="1812650" y="1729650"/>
              <a:ext cx="624136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방어 무시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074" name="그룹 1073">
            <a:extLst>
              <a:ext uri="{FF2B5EF4-FFF2-40B4-BE49-F238E27FC236}">
                <a16:creationId xmlns:a16="http://schemas.microsoft.com/office/drawing/2014/main" id="{0AF8E52A-B3CF-97B7-7FE7-09AA1B77E90D}"/>
              </a:ext>
            </a:extLst>
          </p:cNvPr>
          <p:cNvGrpSpPr/>
          <p:nvPr/>
        </p:nvGrpSpPr>
        <p:grpSpPr>
          <a:xfrm>
            <a:off x="2768869" y="905593"/>
            <a:ext cx="9423131" cy="2359671"/>
            <a:chOff x="2768869" y="905593"/>
            <a:chExt cx="9423131" cy="2359671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9B8DB7E-484D-018D-B0AF-E22386A18180}"/>
                </a:ext>
              </a:extLst>
            </p:cNvPr>
            <p:cNvSpPr txBox="1"/>
            <p:nvPr/>
          </p:nvSpPr>
          <p:spPr>
            <a:xfrm>
              <a:off x="2768870" y="905593"/>
              <a:ext cx="730969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기획 과정 예시</a:t>
              </a:r>
              <a:endParaRPr lang="en-US" altLang="ko-KR" dirty="0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737BF5D-2FF1-9B1F-C996-10A036666A81}"/>
                </a:ext>
              </a:extLst>
            </p:cNvPr>
            <p:cNvCxnSpPr>
              <a:cxnSpLocks/>
            </p:cNvCxnSpPr>
            <p:nvPr/>
          </p:nvCxnSpPr>
          <p:spPr>
            <a:xfrm>
              <a:off x="2768870" y="1082341"/>
              <a:ext cx="942313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2A2AAB4-9FF5-4F24-8F22-33C02D9C41D9}"/>
                </a:ext>
              </a:extLst>
            </p:cNvPr>
            <p:cNvSpPr txBox="1"/>
            <p:nvPr/>
          </p:nvSpPr>
          <p:spPr>
            <a:xfrm>
              <a:off x="3499839" y="920982"/>
              <a:ext cx="3915669" cy="138499"/>
            </a:xfrm>
            <a:prstGeom prst="rect">
              <a:avLst/>
            </a:prstGeom>
            <a:noFill/>
            <a:effectLst/>
          </p:spPr>
          <p:txBody>
            <a:bodyPr wrap="none" lIns="144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* ‘[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DD5"/>
                  </a:highligh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기획 의도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DD5"/>
                  </a:highligh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DD5"/>
                  </a:highligh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단일 대상에게 높은 피해를 주는 캐릭터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 따른 전투 스타일 기획 과정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A8B7EA81-C902-5065-7487-05FF2C06B2C8}"/>
                </a:ext>
              </a:extLst>
            </p:cNvPr>
            <p:cNvGrpSpPr/>
            <p:nvPr/>
          </p:nvGrpSpPr>
          <p:grpSpPr>
            <a:xfrm>
              <a:off x="2768869" y="1202935"/>
              <a:ext cx="9423131" cy="215053"/>
              <a:chOff x="2768869" y="2025191"/>
              <a:chExt cx="9423131" cy="215053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27F98451-AFB5-9714-560F-D0A56569C7C8}"/>
                  </a:ext>
                </a:extLst>
              </p:cNvPr>
              <p:cNvSpPr/>
              <p:nvPr/>
            </p:nvSpPr>
            <p:spPr>
              <a:xfrm>
                <a:off x="2768869" y="2025191"/>
                <a:ext cx="9423131" cy="215053"/>
              </a:xfrm>
              <a:prstGeom prst="rect">
                <a:avLst/>
              </a:prstGeom>
              <a:solidFill>
                <a:srgbClr val="E1F2FF"/>
              </a:solidFill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723215D-BC88-673C-98BF-9DA1D79FA1E1}"/>
                  </a:ext>
                </a:extLst>
              </p:cNvPr>
              <p:cNvSpPr txBox="1"/>
              <p:nvPr/>
            </p:nvSpPr>
            <p:spPr>
              <a:xfrm>
                <a:off x="2768869" y="2055773"/>
                <a:ext cx="3485497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문제 사항 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1]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피해를 한 곳에 집중할 수 있는 전투 스타일이 필요하다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</p:txBody>
          </p:sp>
        </p:grpSp>
        <p:grpSp>
          <p:nvGrpSpPr>
            <p:cNvPr id="1061" name="그룹 1060">
              <a:extLst>
                <a:ext uri="{FF2B5EF4-FFF2-40B4-BE49-F238E27FC236}">
                  <a16:creationId xmlns:a16="http://schemas.microsoft.com/office/drawing/2014/main" id="{2A402D9F-0EB9-16F9-C6DE-A0108ECB1427}"/>
                </a:ext>
              </a:extLst>
            </p:cNvPr>
            <p:cNvGrpSpPr/>
            <p:nvPr/>
          </p:nvGrpSpPr>
          <p:grpSpPr>
            <a:xfrm>
              <a:off x="3359492" y="1417988"/>
              <a:ext cx="2029970" cy="335646"/>
              <a:chOff x="3359492" y="1417988"/>
              <a:chExt cx="2029970" cy="335646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AD8D3BE-11DA-050B-DCE6-975D5C7F4627}"/>
                  </a:ext>
                </a:extLst>
              </p:cNvPr>
              <p:cNvSpPr txBox="1"/>
              <p:nvPr/>
            </p:nvSpPr>
            <p:spPr>
              <a:xfrm>
                <a:off x="3555627" y="1417988"/>
                <a:ext cx="1833835" cy="335646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10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해결 방법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무기의 구조 분석 후 활용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0248051-4CE7-34D2-D5CD-62CC32C5946B}"/>
                  </a:ext>
                </a:extLst>
              </p:cNvPr>
              <p:cNvSpPr txBox="1"/>
              <p:nvPr/>
            </p:nvSpPr>
            <p:spPr>
              <a:xfrm>
                <a:off x="3359492" y="1417988"/>
                <a:ext cx="200943" cy="335646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72000" bIns="10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solidFill>
                      <a:srgbClr val="FF0000"/>
                    </a:solidFill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</a:rPr>
                  <a:t>↳</a:t>
                </a:r>
              </a:p>
            </p:txBody>
          </p:sp>
        </p:grpSp>
        <p:grpSp>
          <p:nvGrpSpPr>
            <p:cNvPr id="1068" name="그룹 1067">
              <a:extLst>
                <a:ext uri="{FF2B5EF4-FFF2-40B4-BE49-F238E27FC236}">
                  <a16:creationId xmlns:a16="http://schemas.microsoft.com/office/drawing/2014/main" id="{E93CF719-0229-01C3-7FEB-BD7145DD2278}"/>
                </a:ext>
              </a:extLst>
            </p:cNvPr>
            <p:cNvGrpSpPr/>
            <p:nvPr/>
          </p:nvGrpSpPr>
          <p:grpSpPr>
            <a:xfrm>
              <a:off x="5389462" y="1417988"/>
              <a:ext cx="3302855" cy="335646"/>
              <a:chOff x="5389462" y="1417988"/>
              <a:chExt cx="3302855" cy="335646"/>
            </a:xfrm>
          </p:grpSpPr>
          <p:sp>
            <p:nvSpPr>
              <p:cNvPr id="1059" name="TextBox 1058">
                <a:extLst>
                  <a:ext uri="{FF2B5EF4-FFF2-40B4-BE49-F238E27FC236}">
                    <a16:creationId xmlns:a16="http://schemas.microsoft.com/office/drawing/2014/main" id="{D2EF7A00-00C7-B2EC-8A74-59F644ED1348}"/>
                  </a:ext>
                </a:extLst>
              </p:cNvPr>
              <p:cNvSpPr txBox="1"/>
              <p:nvPr/>
            </p:nvSpPr>
            <p:spPr>
              <a:xfrm>
                <a:off x="5829354" y="1417988"/>
                <a:ext cx="2862963" cy="335646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10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결론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부챗살을 피뢰침 삼아 번개를 유도하여 피해를 집중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060" name="TextBox 1059">
                <a:extLst>
                  <a:ext uri="{FF2B5EF4-FFF2-40B4-BE49-F238E27FC236}">
                    <a16:creationId xmlns:a16="http://schemas.microsoft.com/office/drawing/2014/main" id="{8EC12174-4508-FD49-6DED-BDCFE7CAA8B9}"/>
                  </a:ext>
                </a:extLst>
              </p:cNvPr>
              <p:cNvSpPr txBox="1"/>
              <p:nvPr/>
            </p:nvSpPr>
            <p:spPr>
              <a:xfrm>
                <a:off x="5389462" y="1476580"/>
                <a:ext cx="439892" cy="200055"/>
              </a:xfrm>
              <a:prstGeom prst="rect">
                <a:avLst/>
              </a:prstGeom>
              <a:noFill/>
              <a:effectLst/>
            </p:spPr>
            <p:txBody>
              <a:bodyPr wrap="none" lIns="216000" tIns="0" rIns="7200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300" dirty="0">
                    <a:solidFill>
                      <a:srgbClr val="FF0000"/>
                    </a:solidFill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  <a:sym typeface="Wingdings 3" panose="05040102010807070707" pitchFamily="18" charset="2"/>
                  </a:rPr>
                  <a:t></a:t>
                </a:r>
                <a:endParaRPr lang="en-US" altLang="ko-KR" sz="13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endParaRP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D751A070-AC18-A71F-30CA-B4BA91AD285E}"/>
                </a:ext>
              </a:extLst>
            </p:cNvPr>
            <p:cNvGrpSpPr/>
            <p:nvPr/>
          </p:nvGrpSpPr>
          <p:grpSpPr>
            <a:xfrm>
              <a:off x="2768870" y="1753634"/>
              <a:ext cx="9231042" cy="1511630"/>
              <a:chOff x="2768870" y="2538431"/>
              <a:chExt cx="9231042" cy="1511630"/>
            </a:xfrm>
          </p:grpSpPr>
          <p:sp>
            <p:nvSpPr>
              <p:cNvPr id="135" name="화살표: 아래쪽 134">
                <a:extLst>
                  <a:ext uri="{FF2B5EF4-FFF2-40B4-BE49-F238E27FC236}">
                    <a16:creationId xmlns:a16="http://schemas.microsoft.com/office/drawing/2014/main" id="{AE5095DB-293E-283C-05C3-7CA826FE7B0D}"/>
                  </a:ext>
                </a:extLst>
              </p:cNvPr>
              <p:cNvSpPr/>
              <p:nvPr/>
            </p:nvSpPr>
            <p:spPr>
              <a:xfrm rot="16200000">
                <a:off x="5805390" y="3202824"/>
                <a:ext cx="130082" cy="182845"/>
              </a:xfrm>
              <a:prstGeom prst="downArrow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97A1A154-6C29-003A-E4D9-6F0CDD9EE3C2}"/>
                  </a:ext>
                </a:extLst>
              </p:cNvPr>
              <p:cNvGrpSpPr/>
              <p:nvPr/>
            </p:nvGrpSpPr>
            <p:grpSpPr>
              <a:xfrm>
                <a:off x="6039125" y="2538431"/>
                <a:ext cx="1985506" cy="1511630"/>
                <a:chOff x="6053378" y="2538431"/>
                <a:chExt cx="1985506" cy="1511630"/>
              </a:xfrm>
            </p:grpSpPr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4A7CFD04-5BD3-8500-684F-EBBE52CE2DA7}"/>
                    </a:ext>
                  </a:extLst>
                </p:cNvPr>
                <p:cNvSpPr/>
                <p:nvPr/>
              </p:nvSpPr>
              <p:spPr>
                <a:xfrm>
                  <a:off x="6053378" y="2538431"/>
                  <a:ext cx="1985506" cy="151163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8EF0E5B3-5C62-3783-DB09-06A2952E0009}"/>
                    </a:ext>
                  </a:extLst>
                </p:cNvPr>
                <p:cNvSpPr/>
                <p:nvPr/>
              </p:nvSpPr>
              <p:spPr>
                <a:xfrm>
                  <a:off x="6053378" y="2538431"/>
                  <a:ext cx="1985506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CE20EC5F-E6A2-F039-6ED1-1BE9CCBF9A36}"/>
                    </a:ext>
                  </a:extLst>
                </p:cNvPr>
                <p:cNvSpPr txBox="1"/>
                <p:nvPr/>
              </p:nvSpPr>
              <p:spPr>
                <a:xfrm>
                  <a:off x="6642976" y="2576708"/>
                  <a:ext cx="806311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(2)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아이디어 획득</a:t>
                  </a:r>
                  <a:endPara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8555391F-77A4-80A2-6F0C-0B24A6B53CD0}"/>
                    </a:ext>
                  </a:extLst>
                </p:cNvPr>
                <p:cNvSpPr txBox="1"/>
                <p:nvPr/>
              </p:nvSpPr>
              <p:spPr>
                <a:xfrm>
                  <a:off x="6150854" y="2753484"/>
                  <a:ext cx="1790554" cy="19581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부챗살이 피뢰침의 역할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을 할 수 있지 않을까</a:t>
                  </a:r>
                  <a:r>
                    <a:rPr lang="en-US" altLang="ko-KR" dirty="0">
                      <a:solidFill>
                        <a:schemeClr val="tx1"/>
                      </a:solidFill>
                    </a:rPr>
                    <a:t>?</a:t>
                  </a:r>
                </a:p>
              </p:txBody>
            </p:sp>
            <p:sp>
              <p:nvSpPr>
                <p:cNvPr id="1070" name="TextBox 1069">
                  <a:extLst>
                    <a:ext uri="{FF2B5EF4-FFF2-40B4-BE49-F238E27FC236}">
                      <a16:creationId xmlns:a16="http://schemas.microsoft.com/office/drawing/2014/main" id="{3FD55357-64D5-F665-A359-B08DC8991A8C}"/>
                    </a:ext>
                  </a:extLst>
                </p:cNvPr>
                <p:cNvSpPr txBox="1"/>
                <p:nvPr/>
              </p:nvSpPr>
              <p:spPr>
                <a:xfrm>
                  <a:off x="7196492" y="3781805"/>
                  <a:ext cx="695703" cy="21544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&lt;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피뢰침 역할 예시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&gt;</a:t>
                  </a:r>
                </a:p>
                <a:p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CN 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타워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캐나다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endPara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pic>
              <p:nvPicPr>
                <p:cNvPr id="1071" name="Picture 2">
                  <a:extLst>
                    <a:ext uri="{FF2B5EF4-FFF2-40B4-BE49-F238E27FC236}">
                      <a16:creationId xmlns:a16="http://schemas.microsoft.com/office/drawing/2014/main" id="{97F841F0-03A0-87E4-123E-73F8074502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166" t="19780" r="28111" b="33761"/>
                <a:stretch>
                  <a:fillRect/>
                </a:stretch>
              </p:blipFill>
              <p:spPr bwMode="auto">
                <a:xfrm>
                  <a:off x="6200068" y="3086782"/>
                  <a:ext cx="933465" cy="9096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C118EDC8-0435-C65E-2EDA-C34A63FE12C7}"/>
                  </a:ext>
                </a:extLst>
              </p:cNvPr>
              <p:cNvGrpSpPr/>
              <p:nvPr/>
            </p:nvGrpSpPr>
            <p:grpSpPr>
              <a:xfrm>
                <a:off x="2768870" y="2538431"/>
                <a:ext cx="2932866" cy="1511630"/>
                <a:chOff x="2797374" y="2538431"/>
                <a:chExt cx="2932866" cy="1511630"/>
              </a:xfrm>
            </p:grpSpPr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30A3FF6F-FFB7-DEEC-5F0B-3A016D45C3F5}"/>
                    </a:ext>
                  </a:extLst>
                </p:cNvPr>
                <p:cNvSpPr/>
                <p:nvPr/>
              </p:nvSpPr>
              <p:spPr>
                <a:xfrm>
                  <a:off x="2797374" y="2538431"/>
                  <a:ext cx="2932866" cy="151163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3FAC4CD6-1C93-E2C6-786F-1DB55C2F6061}"/>
                    </a:ext>
                  </a:extLst>
                </p:cNvPr>
                <p:cNvSpPr/>
                <p:nvPr/>
              </p:nvSpPr>
              <p:spPr>
                <a:xfrm>
                  <a:off x="2797374" y="2538431"/>
                  <a:ext cx="2932866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56" name="그룹 155">
                  <a:extLst>
                    <a:ext uri="{FF2B5EF4-FFF2-40B4-BE49-F238E27FC236}">
                      <a16:creationId xmlns:a16="http://schemas.microsoft.com/office/drawing/2014/main" id="{7A029B0A-74B8-5C8A-455D-3B5B821D474F}"/>
                    </a:ext>
                  </a:extLst>
                </p:cNvPr>
                <p:cNvGrpSpPr/>
                <p:nvPr/>
              </p:nvGrpSpPr>
              <p:grpSpPr>
                <a:xfrm>
                  <a:off x="2885453" y="3139257"/>
                  <a:ext cx="2756708" cy="772755"/>
                  <a:chOff x="2954280" y="2865032"/>
                  <a:chExt cx="2756708" cy="772755"/>
                </a:xfrm>
              </p:grpSpPr>
              <p:sp>
                <p:nvSpPr>
                  <p:cNvPr id="23" name="화살표: 아래쪽 22">
                    <a:extLst>
                      <a:ext uri="{FF2B5EF4-FFF2-40B4-BE49-F238E27FC236}">
                        <a16:creationId xmlns:a16="http://schemas.microsoft.com/office/drawing/2014/main" id="{A40ABF29-7CB7-FAD5-65B0-298D5FB88859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258615" y="3159987"/>
                    <a:ext cx="130082" cy="182845"/>
                  </a:xfrm>
                  <a:prstGeom prst="downArrow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154" name="그룹 153">
                    <a:extLst>
                      <a:ext uri="{FF2B5EF4-FFF2-40B4-BE49-F238E27FC236}">
                        <a16:creationId xmlns:a16="http://schemas.microsoft.com/office/drawing/2014/main" id="{5E65ABA2-5E0C-2177-D5BE-4E825A40018A}"/>
                      </a:ext>
                    </a:extLst>
                  </p:cNvPr>
                  <p:cNvGrpSpPr/>
                  <p:nvPr/>
                </p:nvGrpSpPr>
                <p:grpSpPr>
                  <a:xfrm>
                    <a:off x="2954280" y="2865032"/>
                    <a:ext cx="1323803" cy="772755"/>
                    <a:chOff x="2954280" y="2865032"/>
                    <a:chExt cx="1323803" cy="772755"/>
                  </a:xfrm>
                </p:grpSpPr>
                <p:grpSp>
                  <p:nvGrpSpPr>
                    <p:cNvPr id="105" name="그룹 104">
                      <a:extLst>
                        <a:ext uri="{FF2B5EF4-FFF2-40B4-BE49-F238E27FC236}">
                          <a16:creationId xmlns:a16="http://schemas.microsoft.com/office/drawing/2014/main" id="{018DA2D1-4B9C-080F-2061-289AC07487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54280" y="2890631"/>
                      <a:ext cx="1147468" cy="747156"/>
                      <a:chOff x="2954279" y="3429000"/>
                      <a:chExt cx="1855416" cy="1208125"/>
                    </a:xfrm>
                  </p:grpSpPr>
                  <p:grpSp>
                    <p:nvGrpSpPr>
                      <p:cNvPr id="44" name="그룹 43">
                        <a:extLst>
                          <a:ext uri="{FF2B5EF4-FFF2-40B4-BE49-F238E27FC236}">
                            <a16:creationId xmlns:a16="http://schemas.microsoft.com/office/drawing/2014/main" id="{A986268C-A8A2-BB4D-E73C-930DAF8B286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954279" y="3469640"/>
                        <a:ext cx="1855416" cy="1167485"/>
                        <a:chOff x="5083180" y="4983380"/>
                        <a:chExt cx="1855416" cy="1167485"/>
                      </a:xfrm>
                    </p:grpSpPr>
                    <p:sp>
                      <p:nvSpPr>
                        <p:cNvPr id="21" name="사다리꼴 20">
                          <a:extLst>
                            <a:ext uri="{FF2B5EF4-FFF2-40B4-BE49-F238E27FC236}">
                              <a16:creationId xmlns:a16="http://schemas.microsoft.com/office/drawing/2014/main" id="{7F0761FB-3984-261C-077F-89F26C71280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8000000">
                          <a:off x="5583274" y="5227477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0" name="사다리꼴 19">
                          <a:extLst>
                            <a:ext uri="{FF2B5EF4-FFF2-40B4-BE49-F238E27FC236}">
                              <a16:creationId xmlns:a16="http://schemas.microsoft.com/office/drawing/2014/main" id="{47850755-B0CD-356A-BEB9-279C574DA45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200000">
                          <a:off x="5685605" y="5096983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5" name="사다리꼴 14">
                          <a:extLst>
                            <a:ext uri="{FF2B5EF4-FFF2-40B4-BE49-F238E27FC236}">
                              <a16:creationId xmlns:a16="http://schemas.microsoft.com/office/drawing/2014/main" id="{749C9D48-968E-A6B0-7763-D627B84C43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0400000">
                          <a:off x="5824112" y="5015347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6" name="사다리꼴 15">
                          <a:extLst>
                            <a:ext uri="{FF2B5EF4-FFF2-40B4-BE49-F238E27FC236}">
                              <a16:creationId xmlns:a16="http://schemas.microsoft.com/office/drawing/2014/main" id="{E9CCE2F1-A934-3879-2353-279192A46D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81920" y="4983380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7" name="사다리꼴 16">
                          <a:extLst>
                            <a:ext uri="{FF2B5EF4-FFF2-40B4-BE49-F238E27FC236}">
                              <a16:creationId xmlns:a16="http://schemas.microsoft.com/office/drawing/2014/main" id="{34C9C392-0C39-1C0A-9AF3-885F6AE533F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200000">
                          <a:off x="6145640" y="5015347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8" name="사다리꼴 17">
                          <a:extLst>
                            <a:ext uri="{FF2B5EF4-FFF2-40B4-BE49-F238E27FC236}">
                              <a16:creationId xmlns:a16="http://schemas.microsoft.com/office/drawing/2014/main" id="{8B8A892B-4329-CBA4-0C15-EE14A00CB2E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400000">
                          <a:off x="6286393" y="5096983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9" name="사다리꼴 18">
                          <a:extLst>
                            <a:ext uri="{FF2B5EF4-FFF2-40B4-BE49-F238E27FC236}">
                              <a16:creationId xmlns:a16="http://schemas.microsoft.com/office/drawing/2014/main" id="{20B67505-2D64-8EF8-C98A-87013AD0FAA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600000">
                          <a:off x="6384808" y="5227477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3" name="자유형: 도형 12">
                        <a:extLst>
                          <a:ext uri="{FF2B5EF4-FFF2-40B4-BE49-F238E27FC236}">
                            <a16:creationId xmlns:a16="http://schemas.microsoft.com/office/drawing/2014/main" id="{7505E98B-852F-99DA-4DEF-8843AED6EE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02904" y="3429000"/>
                        <a:ext cx="1761898" cy="771226"/>
                      </a:xfrm>
                      <a:custGeom>
                        <a:avLst/>
                        <a:gdLst>
                          <a:gd name="connsiteX0" fmla="*/ 883079 w 1761898"/>
                          <a:gd name="connsiteY0" fmla="*/ 7 h 771226"/>
                          <a:gd name="connsiteX1" fmla="*/ 1761898 w 1761898"/>
                          <a:gd name="connsiteY1" fmla="*/ 577806 h 771226"/>
                          <a:gd name="connsiteX2" fmla="*/ 1403429 w 1761898"/>
                          <a:gd name="connsiteY2" fmla="*/ 771226 h 771226"/>
                          <a:gd name="connsiteX3" fmla="*/ 1398871 w 1761898"/>
                          <a:gd name="connsiteY3" fmla="*/ 767754 h 771226"/>
                          <a:gd name="connsiteX4" fmla="*/ 883079 w 1761898"/>
                          <a:gd name="connsiteY4" fmla="*/ 610753 h 771226"/>
                          <a:gd name="connsiteX5" fmla="*/ 365930 w 1761898"/>
                          <a:gd name="connsiteY5" fmla="*/ 763916 h 771226"/>
                          <a:gd name="connsiteX6" fmla="*/ 359485 w 1761898"/>
                          <a:gd name="connsiteY6" fmla="*/ 768753 h 771226"/>
                          <a:gd name="connsiteX7" fmla="*/ 0 w 1761898"/>
                          <a:gd name="connsiteY7" fmla="*/ 571584 h 771226"/>
                          <a:gd name="connsiteX8" fmla="*/ 883079 w 1761898"/>
                          <a:gd name="connsiteY8" fmla="*/ 7 h 7712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761898" h="771226">
                            <a:moveTo>
                              <a:pt x="883079" y="7"/>
                            </a:moveTo>
                            <a:cubicBezTo>
                              <a:pt x="1254613" y="1456"/>
                              <a:pt x="1594050" y="224626"/>
                              <a:pt x="1761898" y="577806"/>
                            </a:cubicBezTo>
                            <a:lnTo>
                              <a:pt x="1403429" y="771226"/>
                            </a:lnTo>
                            <a:lnTo>
                              <a:pt x="1398871" y="767754"/>
                            </a:lnTo>
                            <a:cubicBezTo>
                              <a:pt x="1246589" y="667633"/>
                              <a:pt x="1068846" y="611478"/>
                              <a:pt x="883079" y="610753"/>
                            </a:cubicBezTo>
                            <a:cubicBezTo>
                              <a:pt x="697189" y="610028"/>
                              <a:pt x="518958" y="664868"/>
                              <a:pt x="365930" y="763916"/>
                            </a:cubicBezTo>
                            <a:lnTo>
                              <a:pt x="359485" y="768753"/>
                            </a:lnTo>
                            <a:lnTo>
                              <a:pt x="0" y="571584"/>
                            </a:lnTo>
                            <a:cubicBezTo>
                              <a:pt x="170155" y="219364"/>
                              <a:pt x="511298" y="-1443"/>
                              <a:pt x="883079" y="7"/>
                            </a:cubicBezTo>
                            <a:close/>
                          </a:path>
                        </a:pathLst>
                      </a:custGeom>
                      <a:solidFill>
                        <a:schemeClr val="bg1">
                          <a:lumMod val="95000"/>
                          <a:alpha val="59000"/>
                        </a:schemeClr>
                      </a:solidFill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cxnSp>
                  <p:nvCxnSpPr>
                    <p:cNvPr id="61" name="직선 연결선 60">
                      <a:extLst>
                        <a:ext uri="{FF2B5EF4-FFF2-40B4-BE49-F238E27FC236}">
                          <a16:creationId xmlns:a16="http://schemas.microsoft.com/office/drawing/2014/main" id="{259CA7CE-3F49-0CA6-5148-F5F259B81D88}"/>
                        </a:ext>
                      </a:extLst>
                    </p:cNvPr>
                    <p:cNvCxnSpPr>
                      <a:cxnSpLocks/>
                      <a:stCxn id="62" idx="7"/>
                      <a:endCxn id="64" idx="1"/>
                    </p:cNvCxnSpPr>
                    <p:nvPr/>
                  </p:nvCxnSpPr>
                  <p:spPr>
                    <a:xfrm flipV="1">
                      <a:off x="3818125" y="2926588"/>
                      <a:ext cx="159111" cy="110852"/>
                    </a:xfrm>
                    <a:prstGeom prst="line">
                      <a:avLst/>
                    </a:prstGeom>
                    <a:ln w="1270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2" name="타원 61">
                      <a:extLst>
                        <a:ext uri="{FF2B5EF4-FFF2-40B4-BE49-F238E27FC236}">
                          <a16:creationId xmlns:a16="http://schemas.microsoft.com/office/drawing/2014/main" id="{E458D858-4CE9-BC22-917B-012019BE4F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57769" y="3027085"/>
                      <a:ext cx="70711" cy="70711"/>
                    </a:xfrm>
                    <a:prstGeom prst="ellipse">
                      <a:avLst/>
                    </a:prstGeom>
                    <a:solidFill>
                      <a:srgbClr val="F3FAFF"/>
                    </a:solidFill>
                    <a:ln w="1270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8F6129B4-E228-ABF5-F821-A1BF666F9AC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77236" y="2865032"/>
                      <a:ext cx="300847" cy="123111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3600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부채면</a:t>
                      </a:r>
                      <a:endParaRPr lang="en-US" altLang="ko-KR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  <p:sp>
                  <p:nvSpPr>
                    <p:cNvPr id="65" name="TextBox 64">
                      <a:extLst>
                        <a:ext uri="{FF2B5EF4-FFF2-40B4-BE49-F238E27FC236}">
                          <a16:creationId xmlns:a16="http://schemas.microsoft.com/office/drawing/2014/main" id="{C478D6A0-5BB3-C2E6-5137-D56E8B9D876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37268" y="3462036"/>
                      <a:ext cx="300847" cy="123111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3600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부챗살</a:t>
                      </a:r>
                      <a:endParaRPr lang="en-US" altLang="ko-KR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  <p:cxnSp>
                  <p:nvCxnSpPr>
                    <p:cNvPr id="69" name="직선 연결선 68">
                      <a:extLst>
                        <a:ext uri="{FF2B5EF4-FFF2-40B4-BE49-F238E27FC236}">
                          <a16:creationId xmlns:a16="http://schemas.microsoft.com/office/drawing/2014/main" id="{7EF97C92-15EC-3B00-3DC0-1BB583F90110}"/>
                        </a:ext>
                      </a:extLst>
                    </p:cNvPr>
                    <p:cNvCxnSpPr>
                      <a:cxnSpLocks/>
                      <a:stCxn id="70" idx="6"/>
                      <a:endCxn id="65" idx="1"/>
                    </p:cNvCxnSpPr>
                    <p:nvPr/>
                  </p:nvCxnSpPr>
                  <p:spPr>
                    <a:xfrm>
                      <a:off x="3631189" y="3505028"/>
                      <a:ext cx="206079" cy="18564"/>
                    </a:xfrm>
                    <a:prstGeom prst="line">
                      <a:avLst/>
                    </a:prstGeom>
                    <a:ln w="1270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0" name="타원 69">
                      <a:extLst>
                        <a:ext uri="{FF2B5EF4-FFF2-40B4-BE49-F238E27FC236}">
                          <a16:creationId xmlns:a16="http://schemas.microsoft.com/office/drawing/2014/main" id="{6DAB6927-C3C9-0FAC-68A7-FC07EE3E46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60478" y="3469672"/>
                      <a:ext cx="70711" cy="70711"/>
                    </a:xfrm>
                    <a:prstGeom prst="ellipse">
                      <a:avLst/>
                    </a:prstGeom>
                    <a:solidFill>
                      <a:srgbClr val="F3FAFF"/>
                    </a:solidFill>
                    <a:ln w="1270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55" name="그룹 154">
                    <a:extLst>
                      <a:ext uri="{FF2B5EF4-FFF2-40B4-BE49-F238E27FC236}">
                        <a16:creationId xmlns:a16="http://schemas.microsoft.com/office/drawing/2014/main" id="{5F635AC4-AE25-14CC-EC8F-0B12EBAAC5C7}"/>
                      </a:ext>
                    </a:extLst>
                  </p:cNvPr>
                  <p:cNvGrpSpPr/>
                  <p:nvPr/>
                </p:nvGrpSpPr>
                <p:grpSpPr>
                  <a:xfrm>
                    <a:off x="4565314" y="2900161"/>
                    <a:ext cx="1145674" cy="702497"/>
                    <a:chOff x="4804621" y="2865033"/>
                    <a:chExt cx="1145674" cy="702497"/>
                  </a:xfrm>
                </p:grpSpPr>
                <p:sp>
                  <p:nvSpPr>
                    <p:cNvPr id="125" name="사다리꼴 124">
                      <a:extLst>
                        <a:ext uri="{FF2B5EF4-FFF2-40B4-BE49-F238E27FC236}">
                          <a16:creationId xmlns:a16="http://schemas.microsoft.com/office/drawing/2014/main" id="{CC613790-91A4-2073-5E75-530039F52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7088" y="2915765"/>
                      <a:ext cx="33207" cy="651765"/>
                    </a:xfrm>
                    <a:prstGeom prst="trapezoid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46" name="그룹 145">
                      <a:extLst>
                        <a:ext uri="{FF2B5EF4-FFF2-40B4-BE49-F238E27FC236}">
                          <a16:creationId xmlns:a16="http://schemas.microsoft.com/office/drawing/2014/main" id="{DCC9DACB-ECB2-F342-2F5D-30016D57B7C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04621" y="2865033"/>
                      <a:ext cx="774170" cy="521360"/>
                      <a:chOff x="4804620" y="2865032"/>
                      <a:chExt cx="1147468" cy="772755"/>
                    </a:xfrm>
                  </p:grpSpPr>
                  <p:grpSp>
                    <p:nvGrpSpPr>
                      <p:cNvPr id="111" name="그룹 110">
                        <a:extLst>
                          <a:ext uri="{FF2B5EF4-FFF2-40B4-BE49-F238E27FC236}">
                            <a16:creationId xmlns:a16="http://schemas.microsoft.com/office/drawing/2014/main" id="{78174AA7-085E-3480-DB32-D2F585662ED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804620" y="2915765"/>
                        <a:ext cx="1147468" cy="722022"/>
                        <a:chOff x="5083180" y="4983380"/>
                        <a:chExt cx="1855416" cy="1167485"/>
                      </a:xfrm>
                    </p:grpSpPr>
                    <p:sp>
                      <p:nvSpPr>
                        <p:cNvPr id="113" name="사다리꼴 112">
                          <a:extLst>
                            <a:ext uri="{FF2B5EF4-FFF2-40B4-BE49-F238E27FC236}">
                              <a16:creationId xmlns:a16="http://schemas.microsoft.com/office/drawing/2014/main" id="{D3C33079-56D0-83E1-9E8F-14C8EE838E5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8000000">
                          <a:off x="5583274" y="5227477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4" name="사다리꼴 113">
                          <a:extLst>
                            <a:ext uri="{FF2B5EF4-FFF2-40B4-BE49-F238E27FC236}">
                              <a16:creationId xmlns:a16="http://schemas.microsoft.com/office/drawing/2014/main" id="{F28DE78B-72E9-D905-3AEE-60BF3CFE22C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200000">
                          <a:off x="5685605" y="5096983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5" name="사다리꼴 114">
                          <a:extLst>
                            <a:ext uri="{FF2B5EF4-FFF2-40B4-BE49-F238E27FC236}">
                              <a16:creationId xmlns:a16="http://schemas.microsoft.com/office/drawing/2014/main" id="{1CBD94C8-8630-03DB-F7A2-3F590EA23AE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0400000">
                          <a:off x="5824112" y="5015347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6" name="사다리꼴 115">
                          <a:extLst>
                            <a:ext uri="{FF2B5EF4-FFF2-40B4-BE49-F238E27FC236}">
                              <a16:creationId xmlns:a16="http://schemas.microsoft.com/office/drawing/2014/main" id="{7FADC791-3103-7593-881B-EE73E60D3E3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81920" y="4983380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" name="사다리꼴 116">
                          <a:extLst>
                            <a:ext uri="{FF2B5EF4-FFF2-40B4-BE49-F238E27FC236}">
                              <a16:creationId xmlns:a16="http://schemas.microsoft.com/office/drawing/2014/main" id="{8885A031-04A3-0734-E775-FBBB61F15A9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200000">
                          <a:off x="6145640" y="5015347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8" name="사다리꼴 117">
                          <a:extLst>
                            <a:ext uri="{FF2B5EF4-FFF2-40B4-BE49-F238E27FC236}">
                              <a16:creationId xmlns:a16="http://schemas.microsoft.com/office/drawing/2014/main" id="{0F333C78-6193-2A2E-2329-9A2398BD0A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400000">
                          <a:off x="6286393" y="5096983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" name="사다리꼴 118">
                          <a:extLst>
                            <a:ext uri="{FF2B5EF4-FFF2-40B4-BE49-F238E27FC236}">
                              <a16:creationId xmlns:a16="http://schemas.microsoft.com/office/drawing/2014/main" id="{4CAEF504-F0C4-A2AE-8341-C04D5F57CE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600000">
                          <a:off x="6384808" y="5227477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29" name="타원 128">
                        <a:extLst>
                          <a:ext uri="{FF2B5EF4-FFF2-40B4-BE49-F238E27FC236}">
                            <a16:creationId xmlns:a16="http://schemas.microsoft.com/office/drawing/2014/main" id="{405C3B99-D61E-9138-D35A-C2012A485A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14334" y="2865032"/>
                        <a:ext cx="128040" cy="702498"/>
                      </a:xfrm>
                      <a:prstGeom prst="ellipse">
                        <a:avLst/>
                      </a:prstGeom>
                      <a:noFill/>
                      <a:ln w="12700">
                        <a:solidFill>
                          <a:srgbClr val="FF0000"/>
                        </a:solidFill>
                      </a:ln>
                      <a:effectLst>
                        <a:glow rad="12700">
                          <a:schemeClr val="bg1"/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cxnSp>
                  <p:nvCxnSpPr>
                    <p:cNvPr id="131" name="직선 화살표 연결선 130">
                      <a:extLst>
                        <a:ext uri="{FF2B5EF4-FFF2-40B4-BE49-F238E27FC236}">
                          <a16:creationId xmlns:a16="http://schemas.microsoft.com/office/drawing/2014/main" id="{9EA83C46-3313-437E-49D0-B570EB7A72DE}"/>
                        </a:ext>
                      </a:extLst>
                    </p:cNvPr>
                    <p:cNvCxnSpPr>
                      <a:cxnSpLocks/>
                      <a:stCxn id="129" idx="6"/>
                    </p:cNvCxnSpPr>
                    <p:nvPr/>
                  </p:nvCxnSpPr>
                  <p:spPr>
                    <a:xfrm>
                      <a:off x="5234899" y="3102013"/>
                      <a:ext cx="615950" cy="94362"/>
                    </a:xfrm>
                    <a:prstGeom prst="straightConnector1">
                      <a:avLst/>
                    </a:prstGeom>
                    <a:ln w="127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8" name="TextBox 147">
                      <a:extLst>
                        <a:ext uri="{FF2B5EF4-FFF2-40B4-BE49-F238E27FC236}">
                          <a16:creationId xmlns:a16="http://schemas.microsoft.com/office/drawing/2014/main" id="{90E4F191-B73B-E1DC-4BEC-7C6B9AF97F0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52806" y="3269496"/>
                      <a:ext cx="466474" cy="246221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FF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얇고 뾰족한</a:t>
                      </a:r>
                      <a:endParaRPr lang="en-US" altLang="ko-KR" sz="80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r>
                        <a:rPr lang="ko-KR" altLang="en-US" sz="800" dirty="0">
                          <a:solidFill>
                            <a:srgbClr val="FF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부챗살</a:t>
                      </a:r>
                      <a:endParaRPr lang="en-US" altLang="ko-KR" sz="80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</p:grpSp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13AD80C0-8DE5-13E9-12D6-91F12997CF69}"/>
                    </a:ext>
                  </a:extLst>
                </p:cNvPr>
                <p:cNvSpPr txBox="1"/>
                <p:nvPr/>
              </p:nvSpPr>
              <p:spPr>
                <a:xfrm>
                  <a:off x="3550471" y="2576708"/>
                  <a:ext cx="1426673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(1)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사용 무기 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부채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구조 분석</a:t>
                  </a:r>
                  <a:endPara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073" name="TextBox 1072">
                  <a:extLst>
                    <a:ext uri="{FF2B5EF4-FFF2-40B4-BE49-F238E27FC236}">
                      <a16:creationId xmlns:a16="http://schemas.microsoft.com/office/drawing/2014/main" id="{4BCCBCA9-1934-03A5-D1FF-A970EF5F8175}"/>
                    </a:ext>
                  </a:extLst>
                </p:cNvPr>
                <p:cNvSpPr txBox="1"/>
                <p:nvPr/>
              </p:nvSpPr>
              <p:spPr>
                <a:xfrm>
                  <a:off x="3795730" y="2753484"/>
                  <a:ext cx="936154" cy="19581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부채 </a:t>
                  </a:r>
                  <a:r>
                    <a: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=</a:t>
                  </a:r>
                  <a:r>
                    <a:rPr lang="en-US" altLang="ko-KR" sz="800" dirty="0">
                      <a:solidFill>
                        <a:schemeClr val="bg1">
                          <a:lumMod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800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부챗살</a:t>
                  </a:r>
                  <a:r>
                    <a:rPr lang="ko-KR" alt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+</a:t>
                  </a:r>
                  <a:r>
                    <a:rPr lang="en-US" altLang="ko-KR" sz="800" dirty="0">
                      <a:solidFill>
                        <a:schemeClr val="bg1">
                          <a:lumMod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800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부채면</a:t>
                  </a:r>
                  <a:endParaRPr lang="en-US" altLang="ko-KR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  <p:sp>
            <p:nvSpPr>
              <p:cNvPr id="1075" name="화살표: 아래쪽 1074">
                <a:extLst>
                  <a:ext uri="{FF2B5EF4-FFF2-40B4-BE49-F238E27FC236}">
                    <a16:creationId xmlns:a16="http://schemas.microsoft.com/office/drawing/2014/main" id="{54744524-842F-983A-1948-F2449105A54B}"/>
                  </a:ext>
                </a:extLst>
              </p:cNvPr>
              <p:cNvSpPr/>
              <p:nvPr/>
            </p:nvSpPr>
            <p:spPr>
              <a:xfrm rot="16200000">
                <a:off x="8128285" y="3202824"/>
                <a:ext cx="130082" cy="182845"/>
              </a:xfrm>
              <a:prstGeom prst="downArrow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3670415F-5FA0-528B-4596-B048A7F75FB7}"/>
                  </a:ext>
                </a:extLst>
              </p:cNvPr>
              <p:cNvGrpSpPr/>
              <p:nvPr/>
            </p:nvGrpSpPr>
            <p:grpSpPr>
              <a:xfrm>
                <a:off x="8362021" y="2538431"/>
                <a:ext cx="3637891" cy="1511630"/>
                <a:chOff x="8362021" y="2538431"/>
                <a:chExt cx="3637891" cy="1511630"/>
              </a:xfrm>
            </p:grpSpPr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4AA61A7D-5E36-F92D-3615-5329515E4DDD}"/>
                    </a:ext>
                  </a:extLst>
                </p:cNvPr>
                <p:cNvSpPr/>
                <p:nvPr/>
              </p:nvSpPr>
              <p:spPr>
                <a:xfrm>
                  <a:off x="8362021" y="2538431"/>
                  <a:ext cx="3637891" cy="151163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4" name="직사각형 163">
                  <a:extLst>
                    <a:ext uri="{FF2B5EF4-FFF2-40B4-BE49-F238E27FC236}">
                      <a16:creationId xmlns:a16="http://schemas.microsoft.com/office/drawing/2014/main" id="{FBB271EF-3851-12C7-99C3-83AB66ABFF79}"/>
                    </a:ext>
                  </a:extLst>
                </p:cNvPr>
                <p:cNvSpPr/>
                <p:nvPr/>
              </p:nvSpPr>
              <p:spPr>
                <a:xfrm>
                  <a:off x="8362022" y="2538431"/>
                  <a:ext cx="3637890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3EC3FAEB-BF68-8C90-3024-CB9070F0D4E4}"/>
                    </a:ext>
                  </a:extLst>
                </p:cNvPr>
                <p:cNvSpPr txBox="1"/>
                <p:nvPr/>
              </p:nvSpPr>
              <p:spPr>
                <a:xfrm>
                  <a:off x="9726515" y="2576708"/>
                  <a:ext cx="908903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(3)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아이디어 구체화</a:t>
                  </a:r>
                  <a:endPara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5780577B-D256-9FF2-D4F9-911D8F9530E3}"/>
                    </a:ext>
                  </a:extLst>
                </p:cNvPr>
                <p:cNvSpPr txBox="1"/>
                <p:nvPr/>
              </p:nvSpPr>
              <p:spPr>
                <a:xfrm>
                  <a:off x="8774331" y="2753484"/>
                  <a:ext cx="2813271" cy="19581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pPr>
                    <a:spcAft>
                      <a:spcPts val="300"/>
                    </a:spcAft>
                  </a:pPr>
                  <a:r>
                    <a:rPr lang="ko-KR" altLang="en-US" dirty="0">
                      <a:solidFill>
                        <a:schemeClr val="tx1"/>
                      </a:solidFill>
                    </a:rPr>
                    <a:t>부챗살이 박힌 대상이 있다면 </a:t>
                  </a:r>
                  <a:r>
                    <a:rPr lang="ko-KR" altLang="en-US" dirty="0"/>
                    <a:t>번개가 유도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되어 </a:t>
                  </a:r>
                  <a:r>
                    <a:rPr lang="ko-KR" altLang="en-US" dirty="0"/>
                    <a:t>피해를 한 곳에 집중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한다</a:t>
                  </a:r>
                  <a:r>
                    <a:rPr lang="en-US" altLang="ko-KR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7E50D145-CD49-5FE6-736A-6767D5F4D491}"/>
                    </a:ext>
                  </a:extLst>
                </p:cNvPr>
                <p:cNvGrpSpPr/>
                <p:nvPr/>
              </p:nvGrpSpPr>
              <p:grpSpPr>
                <a:xfrm>
                  <a:off x="8817333" y="3233629"/>
                  <a:ext cx="2727266" cy="763620"/>
                  <a:chOff x="8845480" y="3233629"/>
                  <a:chExt cx="2727266" cy="763620"/>
                </a:xfrm>
              </p:grpSpPr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75326B5E-4997-1D08-A9B7-F9C4D2C70855}"/>
                      </a:ext>
                    </a:extLst>
                  </p:cNvPr>
                  <p:cNvGrpSpPr/>
                  <p:nvPr/>
                </p:nvGrpSpPr>
                <p:grpSpPr>
                  <a:xfrm>
                    <a:off x="8845480" y="3233629"/>
                    <a:ext cx="1198104" cy="763620"/>
                    <a:chOff x="8741452" y="3233629"/>
                    <a:chExt cx="1198104" cy="763620"/>
                  </a:xfrm>
                </p:grpSpPr>
                <p:pic>
                  <p:nvPicPr>
                    <p:cNvPr id="1039" name="Picture 6">
                      <a:extLst>
                        <a:ext uri="{FF2B5EF4-FFF2-40B4-BE49-F238E27FC236}">
                          <a16:creationId xmlns:a16="http://schemas.microsoft.com/office/drawing/2014/main" id="{E63B8897-68C1-31EA-C3A8-455D02ECED5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8">
                      <a:alphaModFix amt="95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6522" t="3989" r="31256" b="3115"/>
                    <a:stretch>
                      <a:fillRect/>
                    </a:stretch>
                  </p:blipFill>
                  <p:spPr bwMode="auto">
                    <a:xfrm flipH="1">
                      <a:off x="8741452" y="3233629"/>
                      <a:ext cx="1198104" cy="510065"/>
                    </a:xfrm>
                    <a:prstGeom prst="rect">
                      <a:avLst/>
                    </a:prstGeom>
                    <a:noFill/>
                    <a:effectLst>
                      <a:glow rad="25400">
                        <a:schemeClr val="accent4">
                          <a:lumMod val="20000"/>
                          <a:lumOff val="80000"/>
                          <a:alpha val="60000"/>
                        </a:schemeClr>
                      </a:glow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077" name="TextBox 1076">
                      <a:extLst>
                        <a:ext uri="{FF2B5EF4-FFF2-40B4-BE49-F238E27FC236}">
                          <a16:creationId xmlns:a16="http://schemas.microsoft.com/office/drawing/2014/main" id="{2E20844A-9292-4AF2-F001-F379D425C4B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34143" y="3781805"/>
                      <a:ext cx="812723" cy="215444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&lt;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기본 번개 방출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&gt;</a:t>
                      </a:r>
                    </a:p>
                    <a:p>
                      <a:pPr algn="ctr"/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여러 갈래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분산된 피해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  <p:grpSp>
                <p:nvGrpSpPr>
                  <p:cNvPr id="52" name="그룹 51">
                    <a:extLst>
                      <a:ext uri="{FF2B5EF4-FFF2-40B4-BE49-F238E27FC236}">
                        <a16:creationId xmlns:a16="http://schemas.microsoft.com/office/drawing/2014/main" id="{155B2A92-2136-3FFC-C634-836BA32753A9}"/>
                      </a:ext>
                    </a:extLst>
                  </p:cNvPr>
                  <p:cNvGrpSpPr/>
                  <p:nvPr/>
                </p:nvGrpSpPr>
                <p:grpSpPr>
                  <a:xfrm>
                    <a:off x="10366721" y="3350637"/>
                    <a:ext cx="1206025" cy="646612"/>
                    <a:chOff x="10366721" y="3350637"/>
                    <a:chExt cx="1206025" cy="646612"/>
                  </a:xfrm>
                </p:grpSpPr>
                <p:grpSp>
                  <p:nvGrpSpPr>
                    <p:cNvPr id="1050" name="그룹 1049">
                      <a:extLst>
                        <a:ext uri="{FF2B5EF4-FFF2-40B4-BE49-F238E27FC236}">
                          <a16:creationId xmlns:a16="http://schemas.microsoft.com/office/drawing/2014/main" id="{6DE52AD7-8A27-57CD-1092-5B64C41D9F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66721" y="3350637"/>
                      <a:ext cx="1206025" cy="333838"/>
                      <a:chOff x="4730532" y="6675068"/>
                      <a:chExt cx="1615469" cy="340035"/>
                    </a:xfrm>
                  </p:grpSpPr>
                  <p:pic>
                    <p:nvPicPr>
                      <p:cNvPr id="1056" name="그림 1055" descr="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2D1B8A98-F749-4EB4-BAA8-638C68A6524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0247" t="38729" r="64139" b="2158"/>
                      <a:stretch>
                        <a:fillRect/>
                      </a:stretch>
                    </p:blipFill>
                    <p:spPr>
                      <a:xfrm rot="16200000">
                        <a:off x="5368249" y="6037351"/>
                        <a:ext cx="340033" cy="1615468"/>
                      </a:xfrm>
                      <a:prstGeom prst="rect">
                        <a:avLst/>
                      </a:prstGeom>
                      <a:effectLst>
                        <a:glow rad="25400">
                          <a:schemeClr val="accent4">
                            <a:lumMod val="20000"/>
                            <a:lumOff val="80000"/>
                          </a:schemeClr>
                        </a:glow>
                        <a:softEdge rad="0"/>
                      </a:effectLst>
                    </p:spPr>
                  </p:pic>
                  <p:pic>
                    <p:nvPicPr>
                      <p:cNvPr id="1057" name="그림 1056" descr="공구, 칼, 근접 무기, 칼날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30DC82C5-F656-0A10-6F7F-6EE6D91C439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0800000">
                        <a:off x="5829819" y="6725577"/>
                        <a:ext cx="492662" cy="83211"/>
                      </a:xfrm>
                      <a:prstGeom prst="rect">
                        <a:avLst/>
                      </a:prstGeom>
                      <a:effectLst>
                        <a:glow rad="12700">
                          <a:srgbClr val="FFFF00">
                            <a:alpha val="26000"/>
                          </a:srgbClr>
                        </a:glow>
                      </a:effectLst>
                    </p:spPr>
                  </p:pic>
                  <p:pic>
                    <p:nvPicPr>
                      <p:cNvPr id="1058" name="그림 1057" descr="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EDE0BCFE-7E30-5849-D232-A9F09EECD72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>
                        <a:alphaModFix amt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0247" t="80698" r="64139" b="2157"/>
                      <a:stretch>
                        <a:fillRect/>
                      </a:stretch>
                    </p:blipFill>
                    <p:spPr>
                      <a:xfrm rot="16200000">
                        <a:off x="5941713" y="6610815"/>
                        <a:ext cx="340033" cy="468543"/>
                      </a:xfrm>
                      <a:prstGeom prst="rect">
                        <a:avLst/>
                      </a:prstGeom>
                      <a:effectLst/>
                    </p:spPr>
                  </p:pic>
                </p:grpSp>
                <p:sp>
                  <p:nvSpPr>
                    <p:cNvPr id="1078" name="TextBox 1077">
                      <a:extLst>
                        <a:ext uri="{FF2B5EF4-FFF2-40B4-BE49-F238E27FC236}">
                          <a16:creationId xmlns:a16="http://schemas.microsoft.com/office/drawing/2014/main" id="{CBE81081-DD62-FE46-A5D2-72A86D86915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601844" y="3781805"/>
                      <a:ext cx="735779" cy="215444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&lt;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번개 유도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&gt;</a:t>
                      </a:r>
                    </a:p>
                    <a:p>
                      <a:pPr algn="ctr"/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 갈래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집중된 피해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88E806A-CB93-31E4-98D3-E1B332606B98}"/>
                    </a:ext>
                  </a:extLst>
                </p:cNvPr>
                <p:cNvSpPr txBox="1"/>
                <p:nvPr/>
              </p:nvSpPr>
              <p:spPr>
                <a:xfrm>
                  <a:off x="9111763" y="2970508"/>
                  <a:ext cx="2138406" cy="10772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algn="ctr"/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부챗살 발사 → 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</a:t>
                  </a:r>
                  <a:r>
                    <a:rPr lang="ko-KR" altLang="en-US" sz="7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천뢰침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en-US" altLang="ko-KR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-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식’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효과 부여 →</a:t>
                  </a:r>
                  <a:r>
                    <a:rPr lang="en-US" altLang="ko-KR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대상에게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번개 유도</a:t>
                  </a:r>
                </a:p>
              </p:txBody>
            </p:sp>
          </p:grpSp>
        </p:grp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2D8F53ED-3254-FD4F-2C48-4A21B535D625}"/>
              </a:ext>
            </a:extLst>
          </p:cNvPr>
          <p:cNvGrpSpPr/>
          <p:nvPr/>
        </p:nvGrpSpPr>
        <p:grpSpPr>
          <a:xfrm>
            <a:off x="1049976" y="960457"/>
            <a:ext cx="614375" cy="122875"/>
            <a:chOff x="526997" y="2256470"/>
            <a:chExt cx="614375" cy="122875"/>
          </a:xfrm>
        </p:grpSpPr>
        <p:sp>
          <p:nvSpPr>
            <p:cNvPr id="97" name="별: 꼭짓점 5개 96">
              <a:extLst>
                <a:ext uri="{FF2B5EF4-FFF2-40B4-BE49-F238E27FC236}">
                  <a16:creationId xmlns:a16="http://schemas.microsoft.com/office/drawing/2014/main" id="{6FDB8E0E-6730-7E5B-7FB2-C76EA1B178F4}"/>
                </a:ext>
              </a:extLst>
            </p:cNvPr>
            <p:cNvSpPr/>
            <p:nvPr/>
          </p:nvSpPr>
          <p:spPr>
            <a:xfrm>
              <a:off x="526997" y="2256470"/>
              <a:ext cx="122875" cy="122875"/>
            </a:xfrm>
            <a:prstGeom prst="star5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별: 꼭짓점 5개 97">
              <a:extLst>
                <a:ext uri="{FF2B5EF4-FFF2-40B4-BE49-F238E27FC236}">
                  <a16:creationId xmlns:a16="http://schemas.microsoft.com/office/drawing/2014/main" id="{23289BFB-89D2-A710-271F-7403B1EC06DE}"/>
                </a:ext>
              </a:extLst>
            </p:cNvPr>
            <p:cNvSpPr/>
            <p:nvPr/>
          </p:nvSpPr>
          <p:spPr>
            <a:xfrm>
              <a:off x="649872" y="2256470"/>
              <a:ext cx="122875" cy="122875"/>
            </a:xfrm>
            <a:prstGeom prst="star5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별: 꼭짓점 5개 98">
              <a:extLst>
                <a:ext uri="{FF2B5EF4-FFF2-40B4-BE49-F238E27FC236}">
                  <a16:creationId xmlns:a16="http://schemas.microsoft.com/office/drawing/2014/main" id="{F8ACB333-A577-58EA-8095-73F5451D14A2}"/>
                </a:ext>
              </a:extLst>
            </p:cNvPr>
            <p:cNvSpPr/>
            <p:nvPr/>
          </p:nvSpPr>
          <p:spPr>
            <a:xfrm>
              <a:off x="772747" y="2256470"/>
              <a:ext cx="122875" cy="122875"/>
            </a:xfrm>
            <a:prstGeom prst="star5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33CA466A-8866-9D05-8BA4-388EF899A369}"/>
                </a:ext>
              </a:extLst>
            </p:cNvPr>
            <p:cNvGrpSpPr/>
            <p:nvPr/>
          </p:nvGrpSpPr>
          <p:grpSpPr>
            <a:xfrm>
              <a:off x="895622" y="2256470"/>
              <a:ext cx="245750" cy="122875"/>
              <a:chOff x="962552" y="2256470"/>
              <a:chExt cx="245750" cy="122875"/>
            </a:xfrm>
          </p:grpSpPr>
          <p:sp>
            <p:nvSpPr>
              <p:cNvPr id="100" name="별: 꼭짓점 5개 99">
                <a:extLst>
                  <a:ext uri="{FF2B5EF4-FFF2-40B4-BE49-F238E27FC236}">
                    <a16:creationId xmlns:a16="http://schemas.microsoft.com/office/drawing/2014/main" id="{F2FD15B9-C753-8DB1-C43F-9276A75DB184}"/>
                  </a:ext>
                </a:extLst>
              </p:cNvPr>
              <p:cNvSpPr/>
              <p:nvPr/>
            </p:nvSpPr>
            <p:spPr>
              <a:xfrm>
                <a:off x="962552" y="2256470"/>
                <a:ext cx="122875" cy="122875"/>
              </a:xfrm>
              <a:prstGeom prst="star5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별: 꼭짓점 5개 100">
                <a:extLst>
                  <a:ext uri="{FF2B5EF4-FFF2-40B4-BE49-F238E27FC236}">
                    <a16:creationId xmlns:a16="http://schemas.microsoft.com/office/drawing/2014/main" id="{4B7BC4E7-F4BE-D6E1-AC50-5B54FF46F501}"/>
                  </a:ext>
                </a:extLst>
              </p:cNvPr>
              <p:cNvSpPr/>
              <p:nvPr/>
            </p:nvSpPr>
            <p:spPr>
              <a:xfrm>
                <a:off x="1085427" y="2256470"/>
                <a:ext cx="122875" cy="122875"/>
              </a:xfrm>
              <a:prstGeom prst="star5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72" name="그룹 1071">
            <a:extLst>
              <a:ext uri="{FF2B5EF4-FFF2-40B4-BE49-F238E27FC236}">
                <a16:creationId xmlns:a16="http://schemas.microsoft.com/office/drawing/2014/main" id="{18E5A467-A2CD-3482-7679-13BC0C17C110}"/>
              </a:ext>
            </a:extLst>
          </p:cNvPr>
          <p:cNvGrpSpPr/>
          <p:nvPr/>
        </p:nvGrpSpPr>
        <p:grpSpPr>
          <a:xfrm>
            <a:off x="2768869" y="4098349"/>
            <a:ext cx="9423131" cy="2318698"/>
            <a:chOff x="2768869" y="4098349"/>
            <a:chExt cx="9423131" cy="2318698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1A3FE453-87F1-3DFA-15A6-F29E123AA158}"/>
                </a:ext>
              </a:extLst>
            </p:cNvPr>
            <p:cNvGrpSpPr/>
            <p:nvPr/>
          </p:nvGrpSpPr>
          <p:grpSpPr>
            <a:xfrm>
              <a:off x="2768869" y="4098349"/>
              <a:ext cx="9423131" cy="215053"/>
              <a:chOff x="2768869" y="4369289"/>
              <a:chExt cx="9423131" cy="215053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851B45AB-33CD-E26C-D6C3-73208CE23601}"/>
                  </a:ext>
                </a:extLst>
              </p:cNvPr>
              <p:cNvSpPr/>
              <p:nvPr/>
            </p:nvSpPr>
            <p:spPr>
              <a:xfrm>
                <a:off x="2768869" y="4369289"/>
                <a:ext cx="9423131" cy="215053"/>
              </a:xfrm>
              <a:prstGeom prst="rect">
                <a:avLst/>
              </a:prstGeom>
              <a:solidFill>
                <a:srgbClr val="E1F2FF"/>
              </a:solidFill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ACD9CA4-B237-A2DB-78CB-25EF2B4846D6}"/>
                  </a:ext>
                </a:extLst>
              </p:cNvPr>
              <p:cNvSpPr txBox="1"/>
              <p:nvPr/>
            </p:nvSpPr>
            <p:spPr>
              <a:xfrm>
                <a:off x="2768869" y="4399871"/>
                <a:ext cx="5235408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0" bIns="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dirty="0"/>
                  <a:t>[</a:t>
                </a:r>
                <a:r>
                  <a:rPr lang="ko-KR" altLang="en-US" dirty="0"/>
                  <a:t>문제 사항 </a:t>
                </a:r>
                <a:r>
                  <a:rPr lang="en-US" altLang="ko-KR" dirty="0"/>
                  <a:t>2] </a:t>
                </a:r>
                <a:r>
                  <a:rPr lang="ko-KR" altLang="en-US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모든 경우에 단일 대상을 상대로 높은 효율을 발휘한다면 캐릭터의 특색이 줄어들지 않을까</a:t>
                </a:r>
                <a:r>
                  <a:rPr lang="en-US" altLang="ko-KR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?</a:t>
                </a: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D545B4A9-5138-5C03-13D0-E25FE7AE5F68}"/>
                </a:ext>
              </a:extLst>
            </p:cNvPr>
            <p:cNvGrpSpPr/>
            <p:nvPr/>
          </p:nvGrpSpPr>
          <p:grpSpPr>
            <a:xfrm>
              <a:off x="2768870" y="4649048"/>
              <a:ext cx="9231044" cy="1767999"/>
              <a:chOff x="2768870" y="4894587"/>
              <a:chExt cx="9231044" cy="1767999"/>
            </a:xfrm>
          </p:grpSpPr>
          <p:sp>
            <p:nvSpPr>
              <p:cNvPr id="181" name="화살표: 아래쪽 180">
                <a:extLst>
                  <a:ext uri="{FF2B5EF4-FFF2-40B4-BE49-F238E27FC236}">
                    <a16:creationId xmlns:a16="http://schemas.microsoft.com/office/drawing/2014/main" id="{162B38E1-EEBC-6961-2614-D9E341D220B6}"/>
                  </a:ext>
                </a:extLst>
              </p:cNvPr>
              <p:cNvSpPr/>
              <p:nvPr/>
            </p:nvSpPr>
            <p:spPr>
              <a:xfrm rot="16200000">
                <a:off x="5046272" y="5687164"/>
                <a:ext cx="130082" cy="182845"/>
              </a:xfrm>
              <a:prstGeom prst="downArrow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화살표: 아래쪽 183">
                <a:extLst>
                  <a:ext uri="{FF2B5EF4-FFF2-40B4-BE49-F238E27FC236}">
                    <a16:creationId xmlns:a16="http://schemas.microsoft.com/office/drawing/2014/main" id="{683FA1E2-A05E-B2CA-945F-ED5B1C41F16C}"/>
                  </a:ext>
                </a:extLst>
              </p:cNvPr>
              <p:cNvSpPr/>
              <p:nvPr/>
            </p:nvSpPr>
            <p:spPr>
              <a:xfrm rot="16200000">
                <a:off x="9167209" y="5687164"/>
                <a:ext cx="130082" cy="182845"/>
              </a:xfrm>
              <a:prstGeom prst="downArrow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168B917D-6348-B15A-AF77-BCEB5B75BA93}"/>
                  </a:ext>
                </a:extLst>
              </p:cNvPr>
              <p:cNvGrpSpPr/>
              <p:nvPr/>
            </p:nvGrpSpPr>
            <p:grpSpPr>
              <a:xfrm>
                <a:off x="2768870" y="4894587"/>
                <a:ext cx="2179770" cy="1767999"/>
                <a:chOff x="2768870" y="4894587"/>
                <a:chExt cx="2179770" cy="1767999"/>
              </a:xfrm>
            </p:grpSpPr>
            <p:sp>
              <p:nvSpPr>
                <p:cNvPr id="1033" name="직사각형 1032">
                  <a:extLst>
                    <a:ext uri="{FF2B5EF4-FFF2-40B4-BE49-F238E27FC236}">
                      <a16:creationId xmlns:a16="http://schemas.microsoft.com/office/drawing/2014/main" id="{63BE7D66-4FF8-7FFE-34F7-F912A54337D6}"/>
                    </a:ext>
                  </a:extLst>
                </p:cNvPr>
                <p:cNvSpPr/>
                <p:nvPr/>
              </p:nvSpPr>
              <p:spPr>
                <a:xfrm>
                  <a:off x="2768870" y="4894587"/>
                  <a:ext cx="2179770" cy="176799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4" name="직사각형 1033">
                  <a:extLst>
                    <a:ext uri="{FF2B5EF4-FFF2-40B4-BE49-F238E27FC236}">
                      <a16:creationId xmlns:a16="http://schemas.microsoft.com/office/drawing/2014/main" id="{EF9B8965-DD9E-13D3-3714-8C76A7B47C8E}"/>
                    </a:ext>
                  </a:extLst>
                </p:cNvPr>
                <p:cNvSpPr/>
                <p:nvPr/>
              </p:nvSpPr>
              <p:spPr>
                <a:xfrm>
                  <a:off x="2768870" y="4894588"/>
                  <a:ext cx="2179770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6" name="TextBox 1035">
                  <a:extLst>
                    <a:ext uri="{FF2B5EF4-FFF2-40B4-BE49-F238E27FC236}">
                      <a16:creationId xmlns:a16="http://schemas.microsoft.com/office/drawing/2014/main" id="{8326BEB5-9D61-84D9-7F63-E35D3A44714E}"/>
                    </a:ext>
                  </a:extLst>
                </p:cNvPr>
                <p:cNvSpPr txBox="1"/>
                <p:nvPr/>
              </p:nvSpPr>
              <p:spPr>
                <a:xfrm>
                  <a:off x="3236790" y="4932865"/>
                  <a:ext cx="1243930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80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</a:lstStyle>
                <a:p>
                  <a:r>
                    <a:rPr lang="en-US" altLang="ko-KR" sz="900" dirty="0"/>
                    <a:t>(1) </a:t>
                  </a:r>
                  <a:r>
                    <a:rPr lang="ko-KR" altLang="en-US" sz="900" dirty="0"/>
                    <a:t>피뢰침의 동작 원리 분석</a:t>
                  </a:r>
                  <a:endParaRPr lang="en-US" altLang="ko-KR" sz="900" dirty="0"/>
                </a:p>
              </p:txBody>
            </p:sp>
            <p:sp>
              <p:nvSpPr>
                <p:cNvPr id="1091" name="TextBox 1090">
                  <a:extLst>
                    <a:ext uri="{FF2B5EF4-FFF2-40B4-BE49-F238E27FC236}">
                      <a16:creationId xmlns:a16="http://schemas.microsoft.com/office/drawing/2014/main" id="{BBFAA29E-86EF-3482-D7D1-65E3AB0E0D49}"/>
                    </a:ext>
                  </a:extLst>
                </p:cNvPr>
                <p:cNvSpPr txBox="1"/>
                <p:nvPr/>
              </p:nvSpPr>
              <p:spPr>
                <a:xfrm>
                  <a:off x="3320146" y="5109641"/>
                  <a:ext cx="1077218" cy="19581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번개 유도</a:t>
                  </a:r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→ </a:t>
                  </a:r>
                  <a:r>
                    <a:rPr lang="ko-KR" altLang="en-US" sz="800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지면으로 분산</a:t>
                  </a:r>
                  <a:endParaRPr lang="en-US" altLang="ko-KR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pic>
              <p:nvPicPr>
                <p:cNvPr id="1097" name="그림 1096" descr="스크린샷, 텍스트, 직사각형, 디자인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40AAE5CF-EAFA-2D3C-CA0F-86CB99203F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75644" y="5440796"/>
                  <a:ext cx="766223" cy="1154310"/>
                </a:xfrm>
                <a:prstGeom prst="rect">
                  <a:avLst/>
                </a:prstGeom>
              </p:spPr>
            </p:pic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5E36C841-A500-A685-D350-82B5E8E40592}"/>
                  </a:ext>
                </a:extLst>
              </p:cNvPr>
              <p:cNvGrpSpPr/>
              <p:nvPr/>
            </p:nvGrpSpPr>
            <p:grpSpPr>
              <a:xfrm>
                <a:off x="5273985" y="4894587"/>
                <a:ext cx="3795592" cy="1767999"/>
                <a:chOff x="5286029" y="4894587"/>
                <a:chExt cx="3795592" cy="1767999"/>
              </a:xfrm>
            </p:grpSpPr>
            <p:sp>
              <p:nvSpPr>
                <p:cNvPr id="1081" name="직사각형 1080">
                  <a:extLst>
                    <a:ext uri="{FF2B5EF4-FFF2-40B4-BE49-F238E27FC236}">
                      <a16:creationId xmlns:a16="http://schemas.microsoft.com/office/drawing/2014/main" id="{3F4F27AC-866F-25B8-C8D6-5812D43539AB}"/>
                    </a:ext>
                  </a:extLst>
                </p:cNvPr>
                <p:cNvSpPr/>
                <p:nvPr/>
              </p:nvSpPr>
              <p:spPr>
                <a:xfrm>
                  <a:off x="5286029" y="4894587"/>
                  <a:ext cx="3795592" cy="176799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2" name="직사각형 1081">
                  <a:extLst>
                    <a:ext uri="{FF2B5EF4-FFF2-40B4-BE49-F238E27FC236}">
                      <a16:creationId xmlns:a16="http://schemas.microsoft.com/office/drawing/2014/main" id="{9EAF5007-E194-F04D-0C24-8CD35A0DF097}"/>
                    </a:ext>
                  </a:extLst>
                </p:cNvPr>
                <p:cNvSpPr/>
                <p:nvPr/>
              </p:nvSpPr>
              <p:spPr>
                <a:xfrm>
                  <a:off x="5286030" y="4894588"/>
                  <a:ext cx="3795591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3" name="TextBox 1082">
                  <a:extLst>
                    <a:ext uri="{FF2B5EF4-FFF2-40B4-BE49-F238E27FC236}">
                      <a16:creationId xmlns:a16="http://schemas.microsoft.com/office/drawing/2014/main" id="{5CDCD1D1-6C99-7B74-9B03-C321E5A37431}"/>
                    </a:ext>
                  </a:extLst>
                </p:cNvPr>
                <p:cNvSpPr txBox="1"/>
                <p:nvPr/>
              </p:nvSpPr>
              <p:spPr>
                <a:xfrm>
                  <a:off x="6780670" y="4932865"/>
                  <a:ext cx="806311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80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</a:lstStyle>
                <a:p>
                  <a:r>
                    <a:rPr lang="en-US" altLang="ko-KR" sz="900" dirty="0"/>
                    <a:t>(2) </a:t>
                  </a:r>
                  <a:r>
                    <a:rPr lang="ko-KR" altLang="en-US" sz="900"/>
                    <a:t>아이디어 획득</a:t>
                  </a:r>
                  <a:endParaRPr lang="en-US" altLang="ko-KR" sz="900" dirty="0"/>
                </a:p>
              </p:txBody>
            </p:sp>
            <p:pic>
              <p:nvPicPr>
                <p:cNvPr id="1111" name="그림 1110" descr="그림, 일러스트레이션, 예술, 스케치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45D5CE4E-7DDF-D949-99E1-40C23B20B8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624"/>
                <a:stretch>
                  <a:fillRect/>
                </a:stretch>
              </p:blipFill>
              <p:spPr>
                <a:xfrm>
                  <a:off x="6859425" y="5404816"/>
                  <a:ext cx="2021020" cy="1181336"/>
                </a:xfrm>
                <a:prstGeom prst="rect">
                  <a:avLst/>
                </a:prstGeom>
              </p:spPr>
            </p:pic>
            <p:sp>
              <p:nvSpPr>
                <p:cNvPr id="1084" name="TextBox 1083">
                  <a:extLst>
                    <a:ext uri="{FF2B5EF4-FFF2-40B4-BE49-F238E27FC236}">
                      <a16:creationId xmlns:a16="http://schemas.microsoft.com/office/drawing/2014/main" id="{5E538BF8-510F-CBE7-20EC-64DB6763C4CC}"/>
                    </a:ext>
                  </a:extLst>
                </p:cNvPr>
                <p:cNvSpPr txBox="1"/>
                <p:nvPr/>
              </p:nvSpPr>
              <p:spPr>
                <a:xfrm>
                  <a:off x="5374035" y="5109641"/>
                  <a:ext cx="3645229" cy="79597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pPr algn="l">
                    <a:spcAft>
                      <a:spcPts val="600"/>
                    </a:spcAft>
                  </a:pPr>
                  <a:r>
                    <a:rPr lang="ko-KR" altLang="en-US" dirty="0">
                      <a:solidFill>
                        <a:schemeClr val="tx1"/>
                      </a:solidFill>
                    </a:rPr>
                    <a:t>대상에게 박힌 부챗살로 인해 지면이 아닌 </a:t>
                  </a:r>
                  <a:r>
                    <a:rPr lang="ko-KR" altLang="en-US" dirty="0"/>
                    <a:t>대상의 몸 내부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로 </a:t>
                  </a:r>
                  <a:r>
                    <a:rPr lang="ko-KR" altLang="en-US" dirty="0"/>
                    <a:t>번개를 분산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시킬 수 있지 않을까</a:t>
                  </a:r>
                  <a:r>
                    <a:rPr lang="en-US" altLang="ko-KR" dirty="0">
                      <a:solidFill>
                        <a:schemeClr val="tx1"/>
                      </a:solidFill>
                    </a:rPr>
                    <a:t>?</a:t>
                  </a:r>
                </a:p>
                <a:p>
                  <a:pPr algn="l">
                    <a:spcAft>
                      <a:spcPts val="600"/>
                    </a:spcAft>
                  </a:pPr>
                  <a:r>
                    <a:rPr lang="ko-KR" altLang="en-US" dirty="0">
                      <a:solidFill>
                        <a:schemeClr val="tx1"/>
                      </a:solidFill>
                    </a:rPr>
                    <a:t>→ 외부에 비해 상대적으로 방어력이 약한 </a:t>
                  </a:r>
                  <a:r>
                    <a:rPr lang="ko-KR" altLang="en-US" dirty="0"/>
                    <a:t>내부를 직접 타격</a:t>
                  </a:r>
                  <a:endParaRPr lang="en-US" altLang="ko-KR" dirty="0"/>
                </a:p>
                <a:p>
                  <a:pPr algn="l">
                    <a:spcAft>
                      <a:spcPts val="600"/>
                    </a:spcAft>
                  </a:pPr>
                  <a:r>
                    <a:rPr lang="ko-KR" altLang="en-US" dirty="0">
                      <a:solidFill>
                        <a:schemeClr val="tx1"/>
                      </a:solidFill>
                    </a:rPr>
                    <a:t>→ </a:t>
                  </a:r>
                  <a:r>
                    <a:rPr lang="ko-KR" altLang="en-US" dirty="0"/>
                    <a:t>방어 무시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 효과로 볼 수 있지 않을까</a:t>
                  </a:r>
                  <a:r>
                    <a:rPr lang="en-US" altLang="ko-KR" dirty="0">
                      <a:solidFill>
                        <a:schemeClr val="tx1"/>
                      </a:solidFill>
                    </a:rPr>
                    <a:t>?</a:t>
                  </a:r>
                </a:p>
                <a:p>
                  <a:pPr algn="l">
                    <a:spcAft>
                      <a:spcPts val="600"/>
                    </a:spcAft>
                  </a:pPr>
                  <a:r>
                    <a:rPr lang="ko-KR" altLang="en-US" dirty="0">
                      <a:solidFill>
                        <a:schemeClr val="tx1"/>
                      </a:solidFill>
                    </a:rPr>
                    <a:t>→ 특정 상황에서만 온전한 성능 발휘</a:t>
                  </a:r>
                  <a:endParaRPr lang="en-US" altLang="ko-KR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0E652A90-E736-4F19-F3A7-0D6194229416}"/>
                  </a:ext>
                </a:extLst>
              </p:cNvPr>
              <p:cNvGrpSpPr/>
              <p:nvPr/>
            </p:nvGrpSpPr>
            <p:grpSpPr>
              <a:xfrm>
                <a:off x="9394922" y="4894587"/>
                <a:ext cx="2604992" cy="1767999"/>
                <a:chOff x="9394922" y="4894587"/>
                <a:chExt cx="2604992" cy="1767999"/>
              </a:xfrm>
            </p:grpSpPr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CC222217-121E-F802-FF0D-E24B99474ECF}"/>
                    </a:ext>
                  </a:extLst>
                </p:cNvPr>
                <p:cNvSpPr/>
                <p:nvPr/>
              </p:nvSpPr>
              <p:spPr>
                <a:xfrm>
                  <a:off x="9394922" y="4894587"/>
                  <a:ext cx="2604992" cy="176799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A1058563-4DB1-8B50-29AC-D9916A6CFC32}"/>
                    </a:ext>
                  </a:extLst>
                </p:cNvPr>
                <p:cNvSpPr/>
                <p:nvPr/>
              </p:nvSpPr>
              <p:spPr>
                <a:xfrm>
                  <a:off x="9394923" y="4894588"/>
                  <a:ext cx="2604991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5A9C7813-D39F-75E5-0AC4-AD0C5DD261AB}"/>
                    </a:ext>
                  </a:extLst>
                </p:cNvPr>
                <p:cNvSpPr txBox="1"/>
                <p:nvPr/>
              </p:nvSpPr>
              <p:spPr>
                <a:xfrm>
                  <a:off x="10242967" y="4932865"/>
                  <a:ext cx="908903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80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</a:lstStyle>
                <a:p>
                  <a:r>
                    <a:rPr lang="en-US" altLang="ko-KR" sz="900" dirty="0"/>
                    <a:t>(3) </a:t>
                  </a:r>
                  <a:r>
                    <a:rPr lang="ko-KR" altLang="en-US" sz="900"/>
                    <a:t>아이디어 구체화</a:t>
                  </a:r>
                  <a:endParaRPr lang="en-US" altLang="ko-KR" sz="900" dirty="0"/>
                </a:p>
              </p:txBody>
            </p:sp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AC5BF400-71C2-AAAD-9DEE-FE8D321B7E1E}"/>
                    </a:ext>
                  </a:extLst>
                </p:cNvPr>
                <p:cNvSpPr txBox="1"/>
                <p:nvPr/>
              </p:nvSpPr>
              <p:spPr>
                <a:xfrm>
                  <a:off x="9927976" y="5109641"/>
                  <a:ext cx="1538884" cy="19581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ko-KR" altLang="en-US" dirty="0">
                      <a:solidFill>
                        <a:schemeClr val="tx1"/>
                      </a:solidFill>
                    </a:rPr>
                    <a:t>부챗살이 박힌 대상에게 </a:t>
                  </a:r>
                  <a:r>
                    <a:rPr lang="ko-KR" altLang="en-US" dirty="0"/>
                    <a:t>방어 무시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 공격</a:t>
                  </a:r>
                </a:p>
              </p:txBody>
            </p:sp>
            <p:pic>
              <p:nvPicPr>
                <p:cNvPr id="1114" name="그림 1113" descr="동물 피규어, 포유류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3E9121CF-88CB-69D7-0247-F011D7A971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69590" y="5478464"/>
                  <a:ext cx="997094" cy="910390"/>
                </a:xfrm>
                <a:prstGeom prst="rect">
                  <a:avLst/>
                </a:prstGeom>
              </p:spPr>
            </p:pic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954B911A-7C69-C4FB-6AC2-BB758FB71925}"/>
                    </a:ext>
                  </a:extLst>
                </p:cNvPr>
                <p:cNvGrpSpPr/>
                <p:nvPr/>
              </p:nvGrpSpPr>
              <p:grpSpPr>
                <a:xfrm>
                  <a:off x="9697703" y="5505085"/>
                  <a:ext cx="844059" cy="857148"/>
                  <a:chOff x="9587559" y="5630701"/>
                  <a:chExt cx="685608" cy="696240"/>
                </a:xfrm>
              </p:grpSpPr>
              <p:pic>
                <p:nvPicPr>
                  <p:cNvPr id="1121" name="그림 1120" descr="의류, 의상 디자인, 여성, 인간의 얼굴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CF5DE84F-6874-137A-DF01-9437ADC2D0B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1997" t="3068" r="4911" b="51899"/>
                  <a:stretch>
                    <a:fillRect/>
                  </a:stretch>
                </p:blipFill>
                <p:spPr>
                  <a:xfrm>
                    <a:off x="9587559" y="5695803"/>
                    <a:ext cx="667577" cy="631138"/>
                  </a:xfrm>
                  <a:prstGeom prst="rect">
                    <a:avLst/>
                  </a:prstGeom>
                </p:spPr>
              </p:pic>
              <p:grpSp>
                <p:nvGrpSpPr>
                  <p:cNvPr id="77" name="그룹 76">
                    <a:extLst>
                      <a:ext uri="{FF2B5EF4-FFF2-40B4-BE49-F238E27FC236}">
                        <a16:creationId xmlns:a16="http://schemas.microsoft.com/office/drawing/2014/main" id="{1C84FAC5-A899-23FE-FE7A-26F1348F3201}"/>
                      </a:ext>
                    </a:extLst>
                  </p:cNvPr>
                  <p:cNvGrpSpPr/>
                  <p:nvPr/>
                </p:nvGrpSpPr>
                <p:grpSpPr>
                  <a:xfrm>
                    <a:off x="10019362" y="5630701"/>
                    <a:ext cx="253805" cy="309770"/>
                    <a:chOff x="10287753" y="5787504"/>
                    <a:chExt cx="253805" cy="309770"/>
                  </a:xfrm>
                </p:grpSpPr>
                <p:pic>
                  <p:nvPicPr>
                    <p:cNvPr id="1120" name="그림 1119" descr="스크린샷, 그래픽, 그래픽 디자인, 디자인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94F08B0A-26ED-1EF0-0104-0C181ED8495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duotone>
                        <a:schemeClr val="accent6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6">
                              <a14:imgEffect>
                                <a14:colorTemperature colorTemp="11500"/>
                              </a14:imgEffect>
                              <a14:imgEffect>
                                <a14:saturation sat="400000"/>
                              </a14:imgEffect>
                              <a14:imgEffect>
                                <a14:brightnessContrast bright="-100000" contrast="10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966" t="58352" r="75428" b="32872"/>
                    <a:stretch>
                      <a:fillRect/>
                    </a:stretch>
                  </p:blipFill>
                  <p:spPr>
                    <a:xfrm rot="16200000">
                      <a:off x="10237269" y="5837988"/>
                      <a:ext cx="230737" cy="129770"/>
                    </a:xfrm>
                    <a:prstGeom prst="rect">
                      <a:avLst/>
                    </a:prstGeom>
                    <a:effectLst>
                      <a:glow rad="25400">
                        <a:srgbClr val="FAFCBC"/>
                      </a:glow>
                    </a:effectLst>
                  </p:spPr>
                </p:pic>
                <p:pic>
                  <p:nvPicPr>
                    <p:cNvPr id="1122" name="그림 1121" descr="스크린샷, 그래픽, 그래픽 디자인, 디자인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85426D52-192C-6BC8-C01D-1BC05DF970A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duotone>
                        <a:schemeClr val="accent6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6">
                              <a14:imgEffect>
                                <a14:colorTemperature colorTemp="11500"/>
                              </a14:imgEffect>
                              <a14:imgEffect>
                                <a14:saturation sat="400000"/>
                              </a14:imgEffect>
                              <a14:imgEffect>
                                <a14:brightnessContrast bright="-100000" contrast="10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966" t="58352" r="75428" b="32872"/>
                    <a:stretch>
                      <a:fillRect/>
                    </a:stretch>
                  </p:blipFill>
                  <p:spPr>
                    <a:xfrm rot="16200000">
                      <a:off x="10361304" y="5917021"/>
                      <a:ext cx="230737" cy="129770"/>
                    </a:xfrm>
                    <a:prstGeom prst="rect">
                      <a:avLst/>
                    </a:prstGeom>
                    <a:effectLst>
                      <a:glow rad="25400">
                        <a:srgbClr val="FAFCBC"/>
                      </a:glow>
                    </a:effectLst>
                  </p:spPr>
                </p:pic>
              </p:grpSp>
            </p:grp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D8DA0E3-6DCF-D703-8960-9C91F4B9522E}"/>
                    </a:ext>
                  </a:extLst>
                </p:cNvPr>
                <p:cNvSpPr txBox="1"/>
                <p:nvPr/>
              </p:nvSpPr>
              <p:spPr>
                <a:xfrm>
                  <a:off x="10631695" y="5872104"/>
                  <a:ext cx="131446" cy="123111"/>
                </a:xfrm>
                <a:prstGeom prst="rect">
                  <a:avLst/>
                </a:prstGeom>
                <a:solidFill>
                  <a:schemeClr val="bg1"/>
                </a:solidFill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800" i="1" dirty="0">
                      <a:solidFill>
                        <a:srgbClr val="FF000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VS</a:t>
                  </a:r>
                </a:p>
              </p:txBody>
            </p:sp>
            <p:sp>
              <p:nvSpPr>
                <p:cNvPr id="1115" name="TextBox 1114">
                  <a:extLst>
                    <a:ext uri="{FF2B5EF4-FFF2-40B4-BE49-F238E27FC236}">
                      <a16:creationId xmlns:a16="http://schemas.microsoft.com/office/drawing/2014/main" id="{711ECE73-8E7D-1A4D-7D14-6DE2086E9D20}"/>
                    </a:ext>
                  </a:extLst>
                </p:cNvPr>
                <p:cNvSpPr txBox="1"/>
                <p:nvPr/>
              </p:nvSpPr>
              <p:spPr>
                <a:xfrm>
                  <a:off x="10932760" y="6405949"/>
                  <a:ext cx="1010791" cy="215444"/>
                </a:xfrm>
                <a:prstGeom prst="rect">
                  <a:avLst/>
                </a:prstGeom>
                <a:solidFill>
                  <a:schemeClr val="bg1"/>
                </a:solidFill>
                <a:effectLst/>
              </p:spPr>
              <p:txBody>
                <a:bodyPr wrap="square" lIns="36000" tIns="0" rIns="36000" bIns="0" rtlCol="0" anchor="t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&lt;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방어형 몬스터 예시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&gt;</a:t>
                  </a:r>
                </a:p>
                <a:p>
                  <a:pPr algn="ctr"/>
                  <a:r>
                    <a:rPr lang="ko-KR" altLang="en-US" sz="7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말파이트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</a:t>
                  </a:r>
                  <a:r>
                    <a:rPr lang="en-US" altLang="ko-KR" sz="7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LoL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</a:t>
                  </a: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D0A5044-4C48-E0E0-717A-4A639826564F}"/>
                    </a:ext>
                  </a:extLst>
                </p:cNvPr>
                <p:cNvSpPr txBox="1"/>
                <p:nvPr/>
              </p:nvSpPr>
              <p:spPr>
                <a:xfrm>
                  <a:off x="9738822" y="5326665"/>
                  <a:ext cx="1917192" cy="10772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</a:t>
                  </a:r>
                  <a:r>
                    <a:rPr lang="ko-KR" altLang="en-US" sz="7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천뢰침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en-US" altLang="ko-KR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-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식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’ 효과가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중첩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될 때 마다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방어 무시 수치 증가</a:t>
                  </a:r>
                  <a:endPara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19AC73B9-1556-C04F-6900-C18079632D97}"/>
                </a:ext>
              </a:extLst>
            </p:cNvPr>
            <p:cNvGrpSpPr/>
            <p:nvPr/>
          </p:nvGrpSpPr>
          <p:grpSpPr>
            <a:xfrm>
              <a:off x="3359492" y="4313402"/>
              <a:ext cx="2393853" cy="335646"/>
              <a:chOff x="3377576" y="1473652"/>
              <a:chExt cx="2393853" cy="335646"/>
            </a:xfrm>
          </p:grpSpPr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2E446A2-EA53-64A3-44E6-1ED8E231CDEC}"/>
                  </a:ext>
                </a:extLst>
              </p:cNvPr>
              <p:cNvSpPr txBox="1"/>
              <p:nvPr/>
            </p:nvSpPr>
            <p:spPr>
              <a:xfrm>
                <a:off x="3573711" y="1473652"/>
                <a:ext cx="2197718" cy="335646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10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해결 방법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피뢰침의 동작 원리 분석 후 활용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01DC071-BB66-5760-BC00-21A59C16F9A6}"/>
                  </a:ext>
                </a:extLst>
              </p:cNvPr>
              <p:cNvSpPr txBox="1"/>
              <p:nvPr/>
            </p:nvSpPr>
            <p:spPr>
              <a:xfrm>
                <a:off x="3377576" y="1473652"/>
                <a:ext cx="200943" cy="335646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72000" bIns="10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solidFill>
                      <a:srgbClr val="FF0000"/>
                    </a:solidFill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</a:rPr>
                  <a:t>↳</a:t>
                </a:r>
              </a:p>
            </p:txBody>
          </p:sp>
        </p:grpSp>
        <p:grpSp>
          <p:nvGrpSpPr>
            <p:cNvPr id="1069" name="그룹 1068">
              <a:extLst>
                <a:ext uri="{FF2B5EF4-FFF2-40B4-BE49-F238E27FC236}">
                  <a16:creationId xmlns:a16="http://schemas.microsoft.com/office/drawing/2014/main" id="{CED161B8-634D-B7D5-11A3-2E02CAF0C82E}"/>
                </a:ext>
              </a:extLst>
            </p:cNvPr>
            <p:cNvGrpSpPr/>
            <p:nvPr/>
          </p:nvGrpSpPr>
          <p:grpSpPr>
            <a:xfrm>
              <a:off x="5753345" y="4313402"/>
              <a:ext cx="3948866" cy="335646"/>
              <a:chOff x="5753345" y="4313402"/>
              <a:chExt cx="3948866" cy="335646"/>
            </a:xfrm>
          </p:grpSpPr>
          <p:sp>
            <p:nvSpPr>
              <p:cNvPr id="1066" name="TextBox 1065">
                <a:extLst>
                  <a:ext uri="{FF2B5EF4-FFF2-40B4-BE49-F238E27FC236}">
                    <a16:creationId xmlns:a16="http://schemas.microsoft.com/office/drawing/2014/main" id="{5F1B63D3-F299-113F-B5D5-3C934A044494}"/>
                  </a:ext>
                </a:extLst>
              </p:cNvPr>
              <p:cNvSpPr txBox="1"/>
              <p:nvPr/>
            </p:nvSpPr>
            <p:spPr>
              <a:xfrm>
                <a:off x="6193237" y="4313402"/>
                <a:ext cx="3508974" cy="335646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10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결론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방어 무시 공격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/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방어력이 높은 적을 상대할 때 온전한 성능 발휘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067" name="TextBox 1066">
                <a:extLst>
                  <a:ext uri="{FF2B5EF4-FFF2-40B4-BE49-F238E27FC236}">
                    <a16:creationId xmlns:a16="http://schemas.microsoft.com/office/drawing/2014/main" id="{B5A2BA70-2D17-6FEC-2FEF-1006BAC57A33}"/>
                  </a:ext>
                </a:extLst>
              </p:cNvPr>
              <p:cNvSpPr txBox="1"/>
              <p:nvPr/>
            </p:nvSpPr>
            <p:spPr>
              <a:xfrm>
                <a:off x="5753345" y="4371994"/>
                <a:ext cx="439892" cy="200055"/>
              </a:xfrm>
              <a:prstGeom prst="rect">
                <a:avLst/>
              </a:prstGeom>
              <a:noFill/>
              <a:effectLst/>
            </p:spPr>
            <p:txBody>
              <a:bodyPr wrap="none" lIns="216000" tIns="0" rIns="7200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300" dirty="0">
                    <a:solidFill>
                      <a:srgbClr val="FF0000"/>
                    </a:solidFill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  <a:sym typeface="Wingdings 3" panose="05040102010807070707" pitchFamily="18" charset="2"/>
                  </a:rPr>
                  <a:t></a:t>
                </a:r>
                <a:endParaRPr lang="en-US" altLang="ko-KR" sz="13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18596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ED2D2-B13D-AAF1-0090-98BBAAD5B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7E5F50-2678-BAD9-CE10-3C94A2516547}"/>
              </a:ext>
            </a:extLst>
          </p:cNvPr>
          <p:cNvSpPr txBox="1"/>
          <p:nvPr/>
        </p:nvSpPr>
        <p:spPr>
          <a:xfrm>
            <a:off x="192088" y="538432"/>
            <a:ext cx="1691169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(1)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창작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가람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다온</a:t>
            </a:r>
            <a:endParaRPr lang="en-US" altLang="ko-KR" sz="1100" dirty="0">
              <a:solidFill>
                <a:srgbClr val="0070C0"/>
              </a:solidFill>
              <a:latin typeface="페이퍼로지 6 SemiBold" pitchFamily="2" charset="-127"/>
              <a:ea typeface="페이퍼로지 6 SemiBold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9260555-2EFA-D82C-6E3B-B9CBBE7CAB02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01E8C6B-BE12-83A5-406C-75B2BBCB21A2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B01BC2DB-65FA-C661-CEF1-DC60FCDEE9A4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86579269-AF1A-5425-3D02-938E9743B77E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7F1AF03A-9F8C-6B0D-48C3-92E84EC85AAB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33A6681-58DF-76AB-B296-CCB1A30E66B1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CA0BE568-C6C9-0617-61AB-87A4AAEA88DF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A3D7C598-5091-63D6-8667-F839E0FA9DAB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2336806-A33D-3672-9D4C-B6A9B90C1AB6}"/>
                    </a:ext>
                  </a:extLst>
                </p:cNvPr>
                <p:cNvSpPr txBox="1"/>
                <p:nvPr/>
              </p:nvSpPr>
              <p:spPr>
                <a:xfrm>
                  <a:off x="1935308" y="2386564"/>
                  <a:ext cx="8335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F0F28625-62D2-4254-9760-BCF646782B3B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1E0D5B23-19E4-C1A3-90B7-C77CFDD0D28B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31B63D2-2DF3-2698-A3E1-AC3DA77A299C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F41E1D17-55F5-A850-27E4-4B84DD7E3730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1D178DAC-AA20-E3E6-7B80-CB1F0D96BC5E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DC2B536-1B68-ED17-93CD-C4463EEF2EE5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2974B020-87DF-2620-A17E-D3CA179178DB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531E1EF2-1CEB-11B1-2345-D31A2B5203D2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71F779C5-71E5-E52A-CD56-F96741DAA1AE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E2A54118-2FBD-D724-CBC2-8AB0FC1538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644D7D51-26B5-EA3E-5054-943FD3FB6A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A2F171F0-A596-BF41-9B1C-DB8448931D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A734C6BC-BD70-AD34-599E-F1BA476403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45F2B455-EE0C-39A0-A30A-A79FD10E8D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7FD6F863-D11C-58C2-5BAB-500BAB471D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431CD7D7-4231-CCAE-E9A4-78705526012D}"/>
              </a:ext>
            </a:extLst>
          </p:cNvPr>
          <p:cNvGrpSpPr/>
          <p:nvPr/>
        </p:nvGrpSpPr>
        <p:grpSpPr>
          <a:xfrm>
            <a:off x="192088" y="6498724"/>
            <a:ext cx="1298004" cy="234048"/>
            <a:chOff x="192088" y="6498724"/>
            <a:chExt cx="1298004" cy="2340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B79B34-132E-2BBD-4826-DB57912FD272}"/>
                </a:ext>
              </a:extLst>
            </p:cNvPr>
            <p:cNvSpPr txBox="1"/>
            <p:nvPr/>
          </p:nvSpPr>
          <p:spPr>
            <a:xfrm>
              <a:off x="436919" y="6578884"/>
              <a:ext cx="1053173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pPr algn="ctr"/>
              <a:r>
                <a:rPr lang="ko-KR" altLang="en-US" sz="10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다온</a:t>
              </a:r>
              <a:r>
                <a:rPr lang="en-US" altLang="ko-KR" sz="10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_</a:t>
              </a:r>
              <a:r>
                <a:rPr lang="ko-KR" altLang="en-US" sz="10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전투기획서</a:t>
              </a:r>
              <a:r>
                <a:rPr lang="en-US" altLang="ko-KR" sz="10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.pdf</a:t>
              </a:r>
              <a:endParaRPr lang="ko-KR" altLang="en-US" sz="1100" u="sng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12" name="그래픽 11">
              <a:extLst>
                <a:ext uri="{FF2B5EF4-FFF2-40B4-BE49-F238E27FC236}">
                  <a16:creationId xmlns:a16="http://schemas.microsoft.com/office/drawing/2014/main" id="{47064384-4387-E029-4F6E-13C5ADDC8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2088" y="6498724"/>
              <a:ext cx="190582" cy="234048"/>
            </a:xfrm>
            <a:prstGeom prst="rect">
              <a:avLst/>
            </a:prstGeom>
          </p:spPr>
        </p:pic>
        <p:sp>
          <p:nvSpPr>
            <p:cNvPr id="10" name="직사각형 9">
              <a:hlinkClick r:id="rId5" tooltip="문서 열기"/>
              <a:extLst>
                <a:ext uri="{FF2B5EF4-FFF2-40B4-BE49-F238E27FC236}">
                  <a16:creationId xmlns:a16="http://schemas.microsoft.com/office/drawing/2014/main" id="{5DEB5832-308C-CE0D-55BB-0CD446C73F10}"/>
                </a:ext>
              </a:extLst>
            </p:cNvPr>
            <p:cNvSpPr/>
            <p:nvPr/>
          </p:nvSpPr>
          <p:spPr>
            <a:xfrm>
              <a:off x="192088" y="6498724"/>
              <a:ext cx="1298004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620ABCA-31E0-21B5-2326-B45838A9E286}"/>
              </a:ext>
            </a:extLst>
          </p:cNvPr>
          <p:cNvSpPr/>
          <p:nvPr/>
        </p:nvSpPr>
        <p:spPr>
          <a:xfrm>
            <a:off x="192088" y="905593"/>
            <a:ext cx="2330150" cy="55114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2E1276-049D-5F29-2471-278782D0A200}"/>
              </a:ext>
            </a:extLst>
          </p:cNvPr>
          <p:cNvSpPr txBox="1"/>
          <p:nvPr/>
        </p:nvSpPr>
        <p:spPr>
          <a:xfrm>
            <a:off x="257503" y="1083319"/>
            <a:ext cx="219932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신비롭게 피어나는 연무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,</a:t>
            </a:r>
            <a:r>
              <a:rPr lang="en-US" altLang="ko-KR" sz="12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</a:t>
            </a:r>
            <a:r>
              <a:rPr lang="ko-KR" altLang="en-US" sz="28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다온</a:t>
            </a: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FF75EDC0-5A33-C191-F439-4BDE6C9BF558}"/>
              </a:ext>
            </a:extLst>
          </p:cNvPr>
          <p:cNvGrpSpPr/>
          <p:nvPr/>
        </p:nvGrpSpPr>
        <p:grpSpPr>
          <a:xfrm>
            <a:off x="277541" y="1672798"/>
            <a:ext cx="2159245" cy="413018"/>
            <a:chOff x="277541" y="1672798"/>
            <a:chExt cx="2159245" cy="41301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10E6CCE-CE89-B109-54E2-0565DC4898D2}"/>
                </a:ext>
              </a:extLst>
            </p:cNvPr>
            <p:cNvSpPr txBox="1"/>
            <p:nvPr/>
          </p:nvSpPr>
          <p:spPr>
            <a:xfrm>
              <a:off x="277541" y="1672798"/>
              <a:ext cx="372465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도사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1856B44-0C03-B697-BF06-E60AA29D7F57}"/>
                </a:ext>
              </a:extLst>
            </p:cNvPr>
            <p:cNvSpPr txBox="1"/>
            <p:nvPr/>
          </p:nvSpPr>
          <p:spPr>
            <a:xfrm>
              <a:off x="799396" y="1672798"/>
              <a:ext cx="483072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곰방대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9702EFB-B33B-86B0-E597-014D2EFF300A}"/>
                </a:ext>
              </a:extLst>
            </p:cNvPr>
            <p:cNvSpPr txBox="1"/>
            <p:nvPr/>
          </p:nvSpPr>
          <p:spPr>
            <a:xfrm>
              <a:off x="1431858" y="1672798"/>
              <a:ext cx="372465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연무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C00FB49-EE8F-1684-534E-E79B94C1EB31}"/>
                </a:ext>
              </a:extLst>
            </p:cNvPr>
            <p:cNvSpPr txBox="1"/>
            <p:nvPr/>
          </p:nvSpPr>
          <p:spPr>
            <a:xfrm>
              <a:off x="277541" y="1917387"/>
              <a:ext cx="986415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높은 파티 안정성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FEC6959-243A-3C55-6053-76715CF663CE}"/>
                </a:ext>
              </a:extLst>
            </p:cNvPr>
            <p:cNvSpPr txBox="1"/>
            <p:nvPr/>
          </p:nvSpPr>
          <p:spPr>
            <a:xfrm>
              <a:off x="1953714" y="1672798"/>
              <a:ext cx="483072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서포터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92" name="그림 91" descr="댄스, 만화 영화, 의류, 댄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872C220-8DE3-645D-B1A9-BACDA1173B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029" r="39777"/>
          <a:stretch>
            <a:fillRect/>
          </a:stretch>
        </p:blipFill>
        <p:spPr>
          <a:xfrm>
            <a:off x="239269" y="2426408"/>
            <a:ext cx="2268727" cy="3658287"/>
          </a:xfrm>
          <a:prstGeom prst="rect">
            <a:avLst/>
          </a:prstGeom>
        </p:spPr>
      </p:pic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6E84480E-851A-3596-B97A-7DB4206381E1}"/>
              </a:ext>
            </a:extLst>
          </p:cNvPr>
          <p:cNvGrpSpPr/>
          <p:nvPr/>
        </p:nvGrpSpPr>
        <p:grpSpPr>
          <a:xfrm>
            <a:off x="1111413" y="960457"/>
            <a:ext cx="491500" cy="122875"/>
            <a:chOff x="1049976" y="960457"/>
            <a:chExt cx="491500" cy="122875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31A47800-5978-4229-4830-F55C2050A590}"/>
                </a:ext>
              </a:extLst>
            </p:cNvPr>
            <p:cNvGrpSpPr/>
            <p:nvPr/>
          </p:nvGrpSpPr>
          <p:grpSpPr>
            <a:xfrm>
              <a:off x="1049976" y="960457"/>
              <a:ext cx="245750" cy="122875"/>
              <a:chOff x="1049976" y="960457"/>
              <a:chExt cx="245750" cy="122875"/>
            </a:xfrm>
          </p:grpSpPr>
          <p:sp>
            <p:nvSpPr>
              <p:cNvPr id="132" name="별: 꼭짓점 5개 131">
                <a:extLst>
                  <a:ext uri="{FF2B5EF4-FFF2-40B4-BE49-F238E27FC236}">
                    <a16:creationId xmlns:a16="http://schemas.microsoft.com/office/drawing/2014/main" id="{05F8B6B4-1F5A-10D8-51E2-249449546B8E}"/>
                  </a:ext>
                </a:extLst>
              </p:cNvPr>
              <p:cNvSpPr/>
              <p:nvPr/>
            </p:nvSpPr>
            <p:spPr>
              <a:xfrm>
                <a:off x="1049976" y="960457"/>
                <a:ext cx="122875" cy="122875"/>
              </a:xfrm>
              <a:prstGeom prst="star5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별: 꼭짓점 5개 132">
                <a:extLst>
                  <a:ext uri="{FF2B5EF4-FFF2-40B4-BE49-F238E27FC236}">
                    <a16:creationId xmlns:a16="http://schemas.microsoft.com/office/drawing/2014/main" id="{EAECB3DA-E40D-A40E-8240-057E1FB270EE}"/>
                  </a:ext>
                </a:extLst>
              </p:cNvPr>
              <p:cNvSpPr/>
              <p:nvPr/>
            </p:nvSpPr>
            <p:spPr>
              <a:xfrm>
                <a:off x="1172851" y="960457"/>
                <a:ext cx="122875" cy="122875"/>
              </a:xfrm>
              <a:prstGeom prst="star5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28EFA262-4521-1D00-F0EE-224FDC1FF850}"/>
                </a:ext>
              </a:extLst>
            </p:cNvPr>
            <p:cNvGrpSpPr/>
            <p:nvPr/>
          </p:nvGrpSpPr>
          <p:grpSpPr>
            <a:xfrm>
              <a:off x="1295726" y="960457"/>
              <a:ext cx="245750" cy="122875"/>
              <a:chOff x="962552" y="2256470"/>
              <a:chExt cx="245750" cy="122875"/>
            </a:xfrm>
          </p:grpSpPr>
          <p:sp>
            <p:nvSpPr>
              <p:cNvPr id="137" name="별: 꼭짓점 5개 136">
                <a:extLst>
                  <a:ext uri="{FF2B5EF4-FFF2-40B4-BE49-F238E27FC236}">
                    <a16:creationId xmlns:a16="http://schemas.microsoft.com/office/drawing/2014/main" id="{51959716-7A95-CE88-9572-288A55BA6A6F}"/>
                  </a:ext>
                </a:extLst>
              </p:cNvPr>
              <p:cNvSpPr/>
              <p:nvPr/>
            </p:nvSpPr>
            <p:spPr>
              <a:xfrm>
                <a:off x="962552" y="2256470"/>
                <a:ext cx="122875" cy="122875"/>
              </a:xfrm>
              <a:prstGeom prst="star5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별: 꼭짓점 5개 137">
                <a:extLst>
                  <a:ext uri="{FF2B5EF4-FFF2-40B4-BE49-F238E27FC236}">
                    <a16:creationId xmlns:a16="http://schemas.microsoft.com/office/drawing/2014/main" id="{5A3A9EA4-ED30-BFED-2729-CC206A3EF6BE}"/>
                  </a:ext>
                </a:extLst>
              </p:cNvPr>
              <p:cNvSpPr/>
              <p:nvPr/>
            </p:nvSpPr>
            <p:spPr>
              <a:xfrm>
                <a:off x="1085427" y="2256470"/>
                <a:ext cx="122875" cy="122875"/>
              </a:xfrm>
              <a:prstGeom prst="star5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83" name="그룹 1082">
            <a:extLst>
              <a:ext uri="{FF2B5EF4-FFF2-40B4-BE49-F238E27FC236}">
                <a16:creationId xmlns:a16="http://schemas.microsoft.com/office/drawing/2014/main" id="{8D4EB274-7AFE-D5BA-C368-F09BEE6CF521}"/>
              </a:ext>
            </a:extLst>
          </p:cNvPr>
          <p:cNvGrpSpPr/>
          <p:nvPr/>
        </p:nvGrpSpPr>
        <p:grpSpPr>
          <a:xfrm>
            <a:off x="2768870" y="905593"/>
            <a:ext cx="9423131" cy="2359671"/>
            <a:chOff x="2768870" y="905593"/>
            <a:chExt cx="9423131" cy="2359671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6536CA07-911F-F249-737C-7E4EA582A6BC}"/>
                </a:ext>
              </a:extLst>
            </p:cNvPr>
            <p:cNvGrpSpPr/>
            <p:nvPr/>
          </p:nvGrpSpPr>
          <p:grpSpPr>
            <a:xfrm>
              <a:off x="2768870" y="905593"/>
              <a:ext cx="9423130" cy="176748"/>
              <a:chOff x="2768870" y="3969728"/>
              <a:chExt cx="9423130" cy="176748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347E9F6D-246B-D72F-7008-DEB2E9CD04C5}"/>
                  </a:ext>
                </a:extLst>
              </p:cNvPr>
              <p:cNvSpPr txBox="1"/>
              <p:nvPr/>
            </p:nvSpPr>
            <p:spPr>
              <a:xfrm>
                <a:off x="2768870" y="3969728"/>
                <a:ext cx="888064" cy="153888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/>
                  <a:t>기획 과정 예시 ①</a:t>
                </a:r>
                <a:endParaRPr lang="en-US" altLang="ko-KR" dirty="0"/>
              </a:p>
            </p:txBody>
          </p:sp>
          <p:cxnSp>
            <p:nvCxnSpPr>
              <p:cNvPr id="121" name="직선 연결선 120">
                <a:extLst>
                  <a:ext uri="{FF2B5EF4-FFF2-40B4-BE49-F238E27FC236}">
                    <a16:creationId xmlns:a16="http://schemas.microsoft.com/office/drawing/2014/main" id="{4AD7B3A0-7A78-D951-C49A-C68F6C670F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68870" y="4146476"/>
                <a:ext cx="9423130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5C264DA0-A5D0-26C0-55E4-D02167A4740D}"/>
                  </a:ext>
                </a:extLst>
              </p:cNvPr>
              <p:cNvSpPr txBox="1"/>
              <p:nvPr/>
            </p:nvSpPr>
            <p:spPr>
              <a:xfrm>
                <a:off x="3656934" y="3985117"/>
                <a:ext cx="3530948" cy="138499"/>
              </a:xfrm>
              <a:prstGeom prst="rect">
                <a:avLst/>
              </a:prstGeom>
              <a:noFill/>
              <a:effectLst/>
            </p:spPr>
            <p:txBody>
              <a:bodyPr wrap="none" lIns="144000" tIns="0" rIns="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* ‘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기획 의도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곰방대로 연무를 다루는 캐릭터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에 따른 전투 스타일 기획 과정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30219E13-893E-1F03-B90D-150419D1ACA2}"/>
                </a:ext>
              </a:extLst>
            </p:cNvPr>
            <p:cNvGrpSpPr/>
            <p:nvPr/>
          </p:nvGrpSpPr>
          <p:grpSpPr>
            <a:xfrm>
              <a:off x="2768870" y="1202935"/>
              <a:ext cx="9423131" cy="215053"/>
              <a:chOff x="2768869" y="2025191"/>
              <a:chExt cx="9423131" cy="215053"/>
            </a:xfrm>
          </p:grpSpPr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F4925D20-DE83-B52E-21A1-6825CF88B7ED}"/>
                  </a:ext>
                </a:extLst>
              </p:cNvPr>
              <p:cNvSpPr/>
              <p:nvPr/>
            </p:nvSpPr>
            <p:spPr>
              <a:xfrm>
                <a:off x="2768869" y="2025191"/>
                <a:ext cx="9423131" cy="215053"/>
              </a:xfrm>
              <a:prstGeom prst="rect">
                <a:avLst/>
              </a:prstGeom>
              <a:solidFill>
                <a:srgbClr val="E1F2FF"/>
              </a:solidFill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70152607-FA28-8E88-17CB-8B5AA9CB03A6}"/>
                  </a:ext>
                </a:extLst>
              </p:cNvPr>
              <p:cNvSpPr txBox="1"/>
              <p:nvPr/>
            </p:nvSpPr>
            <p:spPr>
              <a:xfrm>
                <a:off x="2768869" y="2055773"/>
                <a:ext cx="5551767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문제 사항 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1]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소녀 캐릭터가 곰방대로 연무를 다루는 방식을 직접 흡연이 아닌 순화된 방식으로 변경해야 한다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</p:txBody>
          </p:sp>
        </p:grpSp>
        <p:grpSp>
          <p:nvGrpSpPr>
            <p:cNvPr id="1063" name="그룹 1062">
              <a:extLst>
                <a:ext uri="{FF2B5EF4-FFF2-40B4-BE49-F238E27FC236}">
                  <a16:creationId xmlns:a16="http://schemas.microsoft.com/office/drawing/2014/main" id="{594BB691-101D-CD88-E0AB-90E8E4BED7DD}"/>
                </a:ext>
              </a:extLst>
            </p:cNvPr>
            <p:cNvGrpSpPr/>
            <p:nvPr/>
          </p:nvGrpSpPr>
          <p:grpSpPr>
            <a:xfrm>
              <a:off x="3359493" y="1417988"/>
              <a:ext cx="2914828" cy="335646"/>
              <a:chOff x="3377576" y="1473652"/>
              <a:chExt cx="2914828" cy="335646"/>
            </a:xfrm>
          </p:grpSpPr>
          <p:sp>
            <p:nvSpPr>
              <p:cNvPr id="1064" name="TextBox 1063">
                <a:extLst>
                  <a:ext uri="{FF2B5EF4-FFF2-40B4-BE49-F238E27FC236}">
                    <a16:creationId xmlns:a16="http://schemas.microsoft.com/office/drawing/2014/main" id="{7C921E17-587B-420B-34C2-743866B9D1F8}"/>
                  </a:ext>
                </a:extLst>
              </p:cNvPr>
              <p:cNvSpPr txBox="1"/>
              <p:nvPr/>
            </p:nvSpPr>
            <p:spPr>
              <a:xfrm>
                <a:off x="3573711" y="1473652"/>
                <a:ext cx="2718693" cy="335646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10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해결 방법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곰방대에서 연무가 발생하는 원리를 재해석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065" name="TextBox 1064">
                <a:extLst>
                  <a:ext uri="{FF2B5EF4-FFF2-40B4-BE49-F238E27FC236}">
                    <a16:creationId xmlns:a16="http://schemas.microsoft.com/office/drawing/2014/main" id="{1A947978-0463-E76D-6001-CB92EE96633C}"/>
                  </a:ext>
                </a:extLst>
              </p:cNvPr>
              <p:cNvSpPr txBox="1"/>
              <p:nvPr/>
            </p:nvSpPr>
            <p:spPr>
              <a:xfrm>
                <a:off x="3377576" y="1473652"/>
                <a:ext cx="200943" cy="226591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7200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solidFill>
                      <a:srgbClr val="FF0000"/>
                    </a:solidFill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</a:rPr>
                  <a:t>↳</a:t>
                </a: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411FDA4A-C19F-69CB-B057-94541DC48274}"/>
                </a:ext>
              </a:extLst>
            </p:cNvPr>
            <p:cNvGrpSpPr/>
            <p:nvPr/>
          </p:nvGrpSpPr>
          <p:grpSpPr>
            <a:xfrm>
              <a:off x="2768870" y="1753634"/>
              <a:ext cx="9231042" cy="1511630"/>
              <a:chOff x="2768870" y="1742320"/>
              <a:chExt cx="9231042" cy="1511630"/>
            </a:xfrm>
          </p:grpSpPr>
          <p:sp>
            <p:nvSpPr>
              <p:cNvPr id="141" name="화살표: 아래쪽 140">
                <a:extLst>
                  <a:ext uri="{FF2B5EF4-FFF2-40B4-BE49-F238E27FC236}">
                    <a16:creationId xmlns:a16="http://schemas.microsoft.com/office/drawing/2014/main" id="{9EAB8726-B456-6F87-A306-D082826242EA}"/>
                  </a:ext>
                </a:extLst>
              </p:cNvPr>
              <p:cNvSpPr/>
              <p:nvPr/>
            </p:nvSpPr>
            <p:spPr>
              <a:xfrm rot="16200000">
                <a:off x="4558457" y="2406713"/>
                <a:ext cx="130082" cy="182845"/>
              </a:xfrm>
              <a:prstGeom prst="downArrow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169" name="그룹 6168">
                <a:extLst>
                  <a:ext uri="{FF2B5EF4-FFF2-40B4-BE49-F238E27FC236}">
                    <a16:creationId xmlns:a16="http://schemas.microsoft.com/office/drawing/2014/main" id="{0256F849-B54C-1774-C4DA-AEF753808097}"/>
                  </a:ext>
                </a:extLst>
              </p:cNvPr>
              <p:cNvGrpSpPr/>
              <p:nvPr/>
            </p:nvGrpSpPr>
            <p:grpSpPr>
              <a:xfrm>
                <a:off x="2768870" y="1742320"/>
                <a:ext cx="1699448" cy="1511630"/>
                <a:chOff x="2768870" y="1742320"/>
                <a:chExt cx="1699448" cy="1511630"/>
              </a:xfrm>
            </p:grpSpPr>
            <p:sp>
              <p:nvSpPr>
                <p:cNvPr id="151" name="직사각형 150">
                  <a:extLst>
                    <a:ext uri="{FF2B5EF4-FFF2-40B4-BE49-F238E27FC236}">
                      <a16:creationId xmlns:a16="http://schemas.microsoft.com/office/drawing/2014/main" id="{5008AB2F-476D-DEF0-7BD0-840F2848659C}"/>
                    </a:ext>
                  </a:extLst>
                </p:cNvPr>
                <p:cNvSpPr/>
                <p:nvPr/>
              </p:nvSpPr>
              <p:spPr>
                <a:xfrm>
                  <a:off x="2768870" y="1742320"/>
                  <a:ext cx="1699448" cy="151163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700FCE45-82C1-9CCC-B558-EE7A6501C9EF}"/>
                    </a:ext>
                  </a:extLst>
                </p:cNvPr>
                <p:cNvSpPr/>
                <p:nvPr/>
              </p:nvSpPr>
              <p:spPr>
                <a:xfrm>
                  <a:off x="2768870" y="1742320"/>
                  <a:ext cx="1699448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1" name="TextBox 1040">
                  <a:extLst>
                    <a:ext uri="{FF2B5EF4-FFF2-40B4-BE49-F238E27FC236}">
                      <a16:creationId xmlns:a16="http://schemas.microsoft.com/office/drawing/2014/main" id="{4CF954BB-86BB-CE35-0E0C-FA2C769A36E4}"/>
                    </a:ext>
                  </a:extLst>
                </p:cNvPr>
                <p:cNvSpPr txBox="1"/>
                <p:nvPr/>
              </p:nvSpPr>
              <p:spPr>
                <a:xfrm>
                  <a:off x="3083191" y="1780597"/>
                  <a:ext cx="1070807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(1) ‘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곰방대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원리 분석</a:t>
                  </a:r>
                  <a:endPara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042" name="TextBox 1041">
                  <a:extLst>
                    <a:ext uri="{FF2B5EF4-FFF2-40B4-BE49-F238E27FC236}">
                      <a16:creationId xmlns:a16="http://schemas.microsoft.com/office/drawing/2014/main" id="{D3EF1534-7128-50FE-B1D3-20B0B27A823D}"/>
                    </a:ext>
                  </a:extLst>
                </p:cNvPr>
                <p:cNvSpPr txBox="1"/>
                <p:nvPr/>
              </p:nvSpPr>
              <p:spPr>
                <a:xfrm>
                  <a:off x="3057543" y="1957373"/>
                  <a:ext cx="1122102" cy="357396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</a:t>
                  </a:r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담배통</a:t>
                  </a:r>
                  <a:r>
                    <a: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’</a:t>
                  </a:r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에 담배를 담아 가열 </a:t>
                  </a:r>
                  <a:endPara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→ </a:t>
                  </a:r>
                  <a:r>
                    <a: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</a:t>
                  </a:r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물부리</a:t>
                  </a:r>
                  <a:r>
                    <a: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’</a:t>
                  </a:r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를 입에 물고 흡입</a:t>
                  </a:r>
                  <a:endPara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119" name="그룹 1118">
                  <a:extLst>
                    <a:ext uri="{FF2B5EF4-FFF2-40B4-BE49-F238E27FC236}">
                      <a16:creationId xmlns:a16="http://schemas.microsoft.com/office/drawing/2014/main" id="{20702E63-E847-8155-89EB-160CD9AC3B1D}"/>
                    </a:ext>
                  </a:extLst>
                </p:cNvPr>
                <p:cNvGrpSpPr/>
                <p:nvPr/>
              </p:nvGrpSpPr>
              <p:grpSpPr>
                <a:xfrm>
                  <a:off x="2910817" y="2520609"/>
                  <a:ext cx="1339354" cy="629016"/>
                  <a:chOff x="2850354" y="2520609"/>
                  <a:chExt cx="1339354" cy="629016"/>
                </a:xfrm>
              </p:grpSpPr>
              <p:sp>
                <p:nvSpPr>
                  <p:cNvPr id="1069" name="사다리꼴 1068">
                    <a:extLst>
                      <a:ext uri="{FF2B5EF4-FFF2-40B4-BE49-F238E27FC236}">
                        <a16:creationId xmlns:a16="http://schemas.microsoft.com/office/drawing/2014/main" id="{22837BAE-DD37-FCE6-DDD2-EAF8C3E774C6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3461330" y="2244585"/>
                    <a:ext cx="64431" cy="1101293"/>
                  </a:xfrm>
                  <a:prstGeom prst="trapezoid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76" name="자유형: 도형 1075">
                    <a:extLst>
                      <a:ext uri="{FF2B5EF4-FFF2-40B4-BE49-F238E27FC236}">
                        <a16:creationId xmlns:a16="http://schemas.microsoft.com/office/drawing/2014/main" id="{F253AEDC-9EDF-56D1-83DF-16F71F9E76EE}"/>
                      </a:ext>
                    </a:extLst>
                  </p:cNvPr>
                  <p:cNvSpPr/>
                  <p:nvPr/>
                </p:nvSpPr>
                <p:spPr>
                  <a:xfrm>
                    <a:off x="3956281" y="2585662"/>
                    <a:ext cx="202358" cy="273020"/>
                  </a:xfrm>
                  <a:custGeom>
                    <a:avLst/>
                    <a:gdLst>
                      <a:gd name="connsiteX0" fmla="*/ 33728 w 202358"/>
                      <a:gd name="connsiteY0" fmla="*/ 0 h 273020"/>
                      <a:gd name="connsiteX1" fmla="*/ 168631 w 202358"/>
                      <a:gd name="connsiteY1" fmla="*/ 0 h 273020"/>
                      <a:gd name="connsiteX2" fmla="*/ 202358 w 202358"/>
                      <a:gd name="connsiteY2" fmla="*/ 33727 h 273020"/>
                      <a:gd name="connsiteX3" fmla="*/ 202358 w 202358"/>
                      <a:gd name="connsiteY3" fmla="*/ 168630 h 273020"/>
                      <a:gd name="connsiteX4" fmla="*/ 201361 w 202358"/>
                      <a:gd name="connsiteY4" fmla="*/ 171037 h 273020"/>
                      <a:gd name="connsiteX5" fmla="*/ 201600 w 202358"/>
                      <a:gd name="connsiteY5" fmla="*/ 172220 h 273020"/>
                      <a:gd name="connsiteX6" fmla="*/ 100800 w 202358"/>
                      <a:gd name="connsiteY6" fmla="*/ 273020 h 273020"/>
                      <a:gd name="connsiteX7" fmla="*/ 0 w 202358"/>
                      <a:gd name="connsiteY7" fmla="*/ 172220 h 273020"/>
                      <a:gd name="connsiteX8" fmla="*/ 488 w 202358"/>
                      <a:gd name="connsiteY8" fmla="*/ 169805 h 273020"/>
                      <a:gd name="connsiteX9" fmla="*/ 1 w 202358"/>
                      <a:gd name="connsiteY9" fmla="*/ 168630 h 273020"/>
                      <a:gd name="connsiteX10" fmla="*/ 1 w 202358"/>
                      <a:gd name="connsiteY10" fmla="*/ 33727 h 273020"/>
                      <a:gd name="connsiteX11" fmla="*/ 33728 w 202358"/>
                      <a:gd name="connsiteY11" fmla="*/ 0 h 273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02358" h="273020">
                        <a:moveTo>
                          <a:pt x="33728" y="0"/>
                        </a:moveTo>
                        <a:lnTo>
                          <a:pt x="168631" y="0"/>
                        </a:lnTo>
                        <a:cubicBezTo>
                          <a:pt x="187258" y="0"/>
                          <a:pt x="202358" y="15100"/>
                          <a:pt x="202358" y="33727"/>
                        </a:cubicBezTo>
                        <a:lnTo>
                          <a:pt x="202358" y="168630"/>
                        </a:lnTo>
                        <a:lnTo>
                          <a:pt x="201361" y="171037"/>
                        </a:lnTo>
                        <a:lnTo>
                          <a:pt x="201600" y="172220"/>
                        </a:lnTo>
                        <a:cubicBezTo>
                          <a:pt x="201600" y="227890"/>
                          <a:pt x="156470" y="273020"/>
                          <a:pt x="100800" y="273020"/>
                        </a:cubicBezTo>
                        <a:cubicBezTo>
                          <a:pt x="45130" y="273020"/>
                          <a:pt x="0" y="227890"/>
                          <a:pt x="0" y="172220"/>
                        </a:cubicBezTo>
                        <a:lnTo>
                          <a:pt x="488" y="169805"/>
                        </a:lnTo>
                        <a:lnTo>
                          <a:pt x="1" y="168630"/>
                        </a:lnTo>
                        <a:lnTo>
                          <a:pt x="1" y="33727"/>
                        </a:lnTo>
                        <a:cubicBezTo>
                          <a:pt x="1" y="15100"/>
                          <a:pt x="15101" y="0"/>
                          <a:pt x="33728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45000">
                        <a:schemeClr val="tx1">
                          <a:lumMod val="50000"/>
                          <a:lumOff val="50000"/>
                        </a:schemeClr>
                      </a:gs>
                      <a:gs pos="85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5400000" scaled="1"/>
                  </a:gra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85" name="직선 연결선 1084">
                    <a:extLst>
                      <a:ext uri="{FF2B5EF4-FFF2-40B4-BE49-F238E27FC236}">
                        <a16:creationId xmlns:a16="http://schemas.microsoft.com/office/drawing/2014/main" id="{EA88748F-9673-C2CA-D96B-7392FFFAA619}"/>
                      </a:ext>
                    </a:extLst>
                  </p:cNvPr>
                  <p:cNvCxnSpPr>
                    <a:cxnSpLocks/>
                    <a:stCxn id="1086" idx="4"/>
                    <a:endCxn id="1087" idx="0"/>
                  </p:cNvCxnSpPr>
                  <p:nvPr/>
                </p:nvCxnSpPr>
                <p:spPr>
                  <a:xfrm flipH="1">
                    <a:off x="4057460" y="2724284"/>
                    <a:ext cx="1914" cy="286861"/>
                  </a:xfrm>
                  <a:prstGeom prst="line">
                    <a:avLst/>
                  </a:prstGeom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86" name="타원 1085">
                    <a:extLst>
                      <a:ext uri="{FF2B5EF4-FFF2-40B4-BE49-F238E27FC236}">
                        <a16:creationId xmlns:a16="http://schemas.microsoft.com/office/drawing/2014/main" id="{61E3BE38-1496-FDA3-F238-08968E837392}"/>
                      </a:ext>
                    </a:extLst>
                  </p:cNvPr>
                  <p:cNvSpPr/>
                  <p:nvPr/>
                </p:nvSpPr>
                <p:spPr>
                  <a:xfrm>
                    <a:off x="4032374" y="2670284"/>
                    <a:ext cx="54000" cy="54000"/>
                  </a:xfrm>
                  <a:prstGeom prst="ellipse">
                    <a:avLst/>
                  </a:prstGeom>
                  <a:solidFill>
                    <a:srgbClr val="F3FAFF"/>
                  </a:solidFill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87" name="TextBox 1086">
                    <a:extLst>
                      <a:ext uri="{FF2B5EF4-FFF2-40B4-BE49-F238E27FC236}">
                        <a16:creationId xmlns:a16="http://schemas.microsoft.com/office/drawing/2014/main" id="{3A96EF7A-9D74-ADE7-AA87-2E4D6096204C}"/>
                      </a:ext>
                    </a:extLst>
                  </p:cNvPr>
                  <p:cNvSpPr txBox="1"/>
                  <p:nvPr/>
                </p:nvSpPr>
                <p:spPr>
                  <a:xfrm>
                    <a:off x="3925212" y="3011145"/>
                    <a:ext cx="264496" cy="12311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담배통</a:t>
                    </a:r>
                    <a:endPara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cxnSp>
                <p:nvCxnSpPr>
                  <p:cNvPr id="1089" name="직선 연결선 1088">
                    <a:extLst>
                      <a:ext uri="{FF2B5EF4-FFF2-40B4-BE49-F238E27FC236}">
                        <a16:creationId xmlns:a16="http://schemas.microsoft.com/office/drawing/2014/main" id="{2AFBA395-787D-A5C2-EB02-8E942F7B081A}"/>
                      </a:ext>
                    </a:extLst>
                  </p:cNvPr>
                  <p:cNvCxnSpPr>
                    <a:cxnSpLocks/>
                    <a:stCxn id="1090" idx="4"/>
                    <a:endCxn id="1092" idx="0"/>
                  </p:cNvCxnSpPr>
                  <p:nvPr/>
                </p:nvCxnSpPr>
                <p:spPr>
                  <a:xfrm>
                    <a:off x="2982602" y="2857522"/>
                    <a:ext cx="0" cy="168992"/>
                  </a:xfrm>
                  <a:prstGeom prst="line">
                    <a:avLst/>
                  </a:prstGeom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92" name="TextBox 1091">
                    <a:extLst>
                      <a:ext uri="{FF2B5EF4-FFF2-40B4-BE49-F238E27FC236}">
                        <a16:creationId xmlns:a16="http://schemas.microsoft.com/office/drawing/2014/main" id="{4AB4EC96-2AAC-CD11-0F76-946AC3BD271E}"/>
                      </a:ext>
                    </a:extLst>
                  </p:cNvPr>
                  <p:cNvSpPr txBox="1"/>
                  <p:nvPr/>
                </p:nvSpPr>
                <p:spPr>
                  <a:xfrm>
                    <a:off x="2850354" y="3026514"/>
                    <a:ext cx="264496" cy="12311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물부리</a:t>
                    </a:r>
                    <a:endPara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cxnSp>
                <p:nvCxnSpPr>
                  <p:cNvPr id="1093" name="직선 연결선 1092">
                    <a:extLst>
                      <a:ext uri="{FF2B5EF4-FFF2-40B4-BE49-F238E27FC236}">
                        <a16:creationId xmlns:a16="http://schemas.microsoft.com/office/drawing/2014/main" id="{86C1DB50-E5E2-778E-3776-84DCC0987612}"/>
                      </a:ext>
                    </a:extLst>
                  </p:cNvPr>
                  <p:cNvCxnSpPr>
                    <a:cxnSpLocks/>
                    <a:stCxn id="1094" idx="0"/>
                    <a:endCxn id="1095" idx="2"/>
                  </p:cNvCxnSpPr>
                  <p:nvPr/>
                </p:nvCxnSpPr>
                <p:spPr>
                  <a:xfrm flipH="1" flipV="1">
                    <a:off x="3467463" y="2643720"/>
                    <a:ext cx="1305" cy="127524"/>
                  </a:xfrm>
                  <a:prstGeom prst="line">
                    <a:avLst/>
                  </a:prstGeom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94" name="타원 1093">
                    <a:extLst>
                      <a:ext uri="{FF2B5EF4-FFF2-40B4-BE49-F238E27FC236}">
                        <a16:creationId xmlns:a16="http://schemas.microsoft.com/office/drawing/2014/main" id="{705854C1-44AE-D400-7640-5349F1CC2318}"/>
                      </a:ext>
                    </a:extLst>
                  </p:cNvPr>
                  <p:cNvSpPr/>
                  <p:nvPr/>
                </p:nvSpPr>
                <p:spPr>
                  <a:xfrm>
                    <a:off x="3441768" y="2771244"/>
                    <a:ext cx="54000" cy="54000"/>
                  </a:xfrm>
                  <a:prstGeom prst="ellipse">
                    <a:avLst/>
                  </a:prstGeom>
                  <a:solidFill>
                    <a:srgbClr val="F3FAFF"/>
                  </a:solidFill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95" name="TextBox 1094">
                    <a:extLst>
                      <a:ext uri="{FF2B5EF4-FFF2-40B4-BE49-F238E27FC236}">
                        <a16:creationId xmlns:a16="http://schemas.microsoft.com/office/drawing/2014/main" id="{31F58FC5-C307-BBF0-6403-B41CE7CC5870}"/>
                      </a:ext>
                    </a:extLst>
                  </p:cNvPr>
                  <p:cNvSpPr txBox="1"/>
                  <p:nvPr/>
                </p:nvSpPr>
                <p:spPr>
                  <a:xfrm>
                    <a:off x="3379298" y="2520609"/>
                    <a:ext cx="176330" cy="12311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 err="1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설대</a:t>
                    </a:r>
                    <a:endPara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sp>
                <p:nvSpPr>
                  <p:cNvPr id="1099" name="자유형: 도형 1098">
                    <a:extLst>
                      <a:ext uri="{FF2B5EF4-FFF2-40B4-BE49-F238E27FC236}">
                        <a16:creationId xmlns:a16="http://schemas.microsoft.com/office/drawing/2014/main" id="{2AA616D0-6719-CFDF-4B95-4B3FDE04CB1F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2982428" y="2737919"/>
                    <a:ext cx="35568" cy="114626"/>
                  </a:xfrm>
                  <a:custGeom>
                    <a:avLst/>
                    <a:gdLst>
                      <a:gd name="connsiteX0" fmla="*/ 0 w 35568"/>
                      <a:gd name="connsiteY0" fmla="*/ 114626 h 114626"/>
                      <a:gd name="connsiteX1" fmla="*/ 35568 w 35568"/>
                      <a:gd name="connsiteY1" fmla="*/ 114626 h 114626"/>
                      <a:gd name="connsiteX2" fmla="*/ 33891 w 35568"/>
                      <a:gd name="connsiteY2" fmla="*/ 0 h 114626"/>
                      <a:gd name="connsiteX3" fmla="*/ 1676 w 35568"/>
                      <a:gd name="connsiteY3" fmla="*/ 0 h 1146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5568" h="114626">
                        <a:moveTo>
                          <a:pt x="0" y="114626"/>
                        </a:moveTo>
                        <a:lnTo>
                          <a:pt x="35568" y="114626"/>
                        </a:lnTo>
                        <a:lnTo>
                          <a:pt x="33891" y="0"/>
                        </a:lnTo>
                        <a:lnTo>
                          <a:pt x="1676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45000">
                        <a:schemeClr val="tx1">
                          <a:lumMod val="50000"/>
                          <a:lumOff val="50000"/>
                        </a:schemeClr>
                      </a:gs>
                      <a:gs pos="85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5400000" scaled="1"/>
                  </a:gra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90" name="타원 1089">
                    <a:extLst>
                      <a:ext uri="{FF2B5EF4-FFF2-40B4-BE49-F238E27FC236}">
                        <a16:creationId xmlns:a16="http://schemas.microsoft.com/office/drawing/2014/main" id="{D86D64B8-5961-806B-2DDB-327E6D6F1CC0}"/>
                      </a:ext>
                    </a:extLst>
                  </p:cNvPr>
                  <p:cNvSpPr/>
                  <p:nvPr/>
                </p:nvSpPr>
                <p:spPr>
                  <a:xfrm>
                    <a:off x="2955602" y="2803522"/>
                    <a:ext cx="54000" cy="54000"/>
                  </a:xfrm>
                  <a:prstGeom prst="ellipse">
                    <a:avLst/>
                  </a:prstGeom>
                  <a:solidFill>
                    <a:srgbClr val="F3FAFF"/>
                  </a:solidFill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6168" name="그룹 6167">
                <a:extLst>
                  <a:ext uri="{FF2B5EF4-FFF2-40B4-BE49-F238E27FC236}">
                    <a16:creationId xmlns:a16="http://schemas.microsoft.com/office/drawing/2014/main" id="{73496D12-A434-56B8-EE13-722F5D983312}"/>
                  </a:ext>
                </a:extLst>
              </p:cNvPr>
              <p:cNvGrpSpPr/>
              <p:nvPr/>
            </p:nvGrpSpPr>
            <p:grpSpPr>
              <a:xfrm>
                <a:off x="4778677" y="1742320"/>
                <a:ext cx="2364859" cy="1511630"/>
                <a:chOff x="4817380" y="1742320"/>
                <a:chExt cx="2364859" cy="1511630"/>
              </a:xfrm>
            </p:grpSpPr>
            <p:sp>
              <p:nvSpPr>
                <p:cNvPr id="142" name="직사각형 141">
                  <a:extLst>
                    <a:ext uri="{FF2B5EF4-FFF2-40B4-BE49-F238E27FC236}">
                      <a16:creationId xmlns:a16="http://schemas.microsoft.com/office/drawing/2014/main" id="{0F6CE224-AED2-E197-4DD1-F90736AC7422}"/>
                    </a:ext>
                  </a:extLst>
                </p:cNvPr>
                <p:cNvSpPr/>
                <p:nvPr/>
              </p:nvSpPr>
              <p:spPr>
                <a:xfrm>
                  <a:off x="4817380" y="1742320"/>
                  <a:ext cx="2364859" cy="151163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직사각형 142">
                  <a:extLst>
                    <a:ext uri="{FF2B5EF4-FFF2-40B4-BE49-F238E27FC236}">
                      <a16:creationId xmlns:a16="http://schemas.microsoft.com/office/drawing/2014/main" id="{760B3E06-97AD-D78C-3B91-497F7C0D3877}"/>
                    </a:ext>
                  </a:extLst>
                </p:cNvPr>
                <p:cNvSpPr/>
                <p:nvPr/>
              </p:nvSpPr>
              <p:spPr>
                <a:xfrm>
                  <a:off x="4817380" y="1742320"/>
                  <a:ext cx="2364858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F2D0FA57-46B4-A593-50C6-D2B35126D1CD}"/>
                    </a:ext>
                  </a:extLst>
                </p:cNvPr>
                <p:cNvSpPr txBox="1"/>
                <p:nvPr/>
              </p:nvSpPr>
              <p:spPr>
                <a:xfrm>
                  <a:off x="5269641" y="1780597"/>
                  <a:ext cx="1460336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(2)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연무가 발생하는 원리 재해석</a:t>
                  </a:r>
                  <a:endPara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3691DD7C-D38E-7B1E-EFD6-2C574D52BA62}"/>
                    </a:ext>
                  </a:extLst>
                </p:cNvPr>
                <p:cNvSpPr txBox="1"/>
                <p:nvPr/>
              </p:nvSpPr>
              <p:spPr>
                <a:xfrm>
                  <a:off x="4949041" y="1957373"/>
                  <a:ext cx="2101537" cy="19581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강한 충돌로 인해 발생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하는 </a:t>
                  </a:r>
                  <a:r>
                    <a:rPr lang="ko-KR" altLang="en-US" dirty="0"/>
                    <a:t>열 에너지</a:t>
                  </a:r>
                  <a:r>
                    <a:rPr lang="en-US" altLang="ko-KR" dirty="0">
                      <a:solidFill>
                        <a:schemeClr val="tx1"/>
                      </a:solidFill>
                    </a:rPr>
                    <a:t>(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마찰열 등</a:t>
                  </a:r>
                  <a:r>
                    <a:rPr lang="en-US" altLang="ko-KR" dirty="0">
                      <a:solidFill>
                        <a:schemeClr val="tx1"/>
                      </a:solidFill>
                    </a:rPr>
                    <a:t>)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 활용</a:t>
                  </a:r>
                  <a:endParaRPr lang="en-US" altLang="ko-KR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6152" name="그룹 6151">
                  <a:extLst>
                    <a:ext uri="{FF2B5EF4-FFF2-40B4-BE49-F238E27FC236}">
                      <a16:creationId xmlns:a16="http://schemas.microsoft.com/office/drawing/2014/main" id="{548B5855-83BA-0597-EA6C-C1AA9AC62CAC}"/>
                    </a:ext>
                  </a:extLst>
                </p:cNvPr>
                <p:cNvGrpSpPr/>
                <p:nvPr/>
              </p:nvGrpSpPr>
              <p:grpSpPr>
                <a:xfrm>
                  <a:off x="4985838" y="2214147"/>
                  <a:ext cx="2027942" cy="977530"/>
                  <a:chOff x="4958993" y="2214147"/>
                  <a:chExt cx="2027942" cy="977530"/>
                </a:xfrm>
              </p:grpSpPr>
              <p:sp>
                <p:nvSpPr>
                  <p:cNvPr id="1124" name="TextBox 1123">
                    <a:extLst>
                      <a:ext uri="{FF2B5EF4-FFF2-40B4-BE49-F238E27FC236}">
                        <a16:creationId xmlns:a16="http://schemas.microsoft.com/office/drawing/2014/main" id="{25411A09-291D-4207-4AE8-6F62CE7C4680}"/>
                      </a:ext>
                    </a:extLst>
                  </p:cNvPr>
                  <p:cNvSpPr txBox="1"/>
                  <p:nvPr/>
                </p:nvSpPr>
                <p:spPr>
                  <a:xfrm>
                    <a:off x="6191846" y="2976233"/>
                    <a:ext cx="795089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열 에너지 발생 예시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운석 충돌</a:t>
                    </a:r>
                    <a:endPara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grpSp>
                <p:nvGrpSpPr>
                  <p:cNvPr id="6151" name="그룹 6150">
                    <a:extLst>
                      <a:ext uri="{FF2B5EF4-FFF2-40B4-BE49-F238E27FC236}">
                        <a16:creationId xmlns:a16="http://schemas.microsoft.com/office/drawing/2014/main" id="{8D834BA4-01F3-2CDD-93FD-90718DD9748B}"/>
                      </a:ext>
                    </a:extLst>
                  </p:cNvPr>
                  <p:cNvGrpSpPr/>
                  <p:nvPr/>
                </p:nvGrpSpPr>
                <p:grpSpPr>
                  <a:xfrm>
                    <a:off x="4958993" y="2214147"/>
                    <a:ext cx="1162803" cy="977530"/>
                    <a:chOff x="4958993" y="2214147"/>
                    <a:chExt cx="1162803" cy="977530"/>
                  </a:xfrm>
                </p:grpSpPr>
                <p:pic>
                  <p:nvPicPr>
                    <p:cNvPr id="6146" name="Picture 2" descr="게티이미지뱅크 제공">
                      <a:extLst>
                        <a:ext uri="{FF2B5EF4-FFF2-40B4-BE49-F238E27FC236}">
                          <a16:creationId xmlns:a16="http://schemas.microsoft.com/office/drawing/2014/main" id="{55F7206F-601E-3C27-509E-86992BCF6E4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16208"/>
                    <a:stretch>
                      <a:fillRect/>
                    </a:stretch>
                  </p:blipFill>
                  <p:spPr bwMode="auto">
                    <a:xfrm flipH="1">
                      <a:off x="4958993" y="2214147"/>
                      <a:ext cx="1162803" cy="97753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cxnSp>
                  <p:nvCxnSpPr>
                    <p:cNvPr id="1125" name="직선 연결선 1124">
                      <a:extLst>
                        <a:ext uri="{FF2B5EF4-FFF2-40B4-BE49-F238E27FC236}">
                          <a16:creationId xmlns:a16="http://schemas.microsoft.com/office/drawing/2014/main" id="{BBB4AE94-5ABC-A62A-6295-6BEECCC315A3}"/>
                        </a:ext>
                      </a:extLst>
                    </p:cNvPr>
                    <p:cNvCxnSpPr>
                      <a:cxnSpLocks/>
                      <a:stCxn id="1126" idx="6"/>
                      <a:endCxn id="1127" idx="1"/>
                    </p:cNvCxnSpPr>
                    <p:nvPr/>
                  </p:nvCxnSpPr>
                  <p:spPr>
                    <a:xfrm>
                      <a:off x="5389463" y="2343674"/>
                      <a:ext cx="308377" cy="1"/>
                    </a:xfrm>
                    <a:prstGeom prst="line">
                      <a:avLst/>
                    </a:prstGeom>
                    <a:ln w="9525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26" name="타원 1125">
                      <a:extLst>
                        <a:ext uri="{FF2B5EF4-FFF2-40B4-BE49-F238E27FC236}">
                          <a16:creationId xmlns:a16="http://schemas.microsoft.com/office/drawing/2014/main" id="{259C1D27-37FD-6E35-9454-2FDDC28DEC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35463" y="2316674"/>
                      <a:ext cx="54000" cy="54000"/>
                    </a:xfrm>
                    <a:prstGeom prst="ellipse">
                      <a:avLst/>
                    </a:prstGeom>
                    <a:solidFill>
                      <a:srgbClr val="F3FAFF"/>
                    </a:solidFill>
                    <a:ln w="9525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27" name="TextBox 1126">
                      <a:extLst>
                        <a:ext uri="{FF2B5EF4-FFF2-40B4-BE49-F238E27FC236}">
                          <a16:creationId xmlns:a16="http://schemas.microsoft.com/office/drawing/2014/main" id="{0EE7B31C-2D51-3B31-6426-3E2AE68EA9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97840" y="2282119"/>
                      <a:ext cx="414660" cy="123111"/>
                    </a:xfrm>
                    <a:prstGeom prst="rect">
                      <a:avLst/>
                    </a:prstGeom>
                    <a:solidFill>
                      <a:schemeClr val="tx1">
                        <a:alpha val="54000"/>
                      </a:schemeClr>
                    </a:solidFill>
                    <a:effectLst/>
                  </p:spPr>
                  <p:txBody>
                    <a:bodyPr wrap="none" lIns="3600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연기 발생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  <p:sp>
                  <p:nvSpPr>
                    <p:cNvPr id="1137" name="타원 1136">
                      <a:extLst>
                        <a:ext uri="{FF2B5EF4-FFF2-40B4-BE49-F238E27FC236}">
                          <a16:creationId xmlns:a16="http://schemas.microsoft.com/office/drawing/2014/main" id="{B7F00923-D725-75E0-CF9E-48FEB382FF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86394" y="2917380"/>
                      <a:ext cx="54000" cy="54000"/>
                    </a:xfrm>
                    <a:prstGeom prst="ellipse">
                      <a:avLst/>
                    </a:prstGeom>
                    <a:solidFill>
                      <a:srgbClr val="F3FAFF"/>
                    </a:solidFill>
                    <a:ln w="9525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38" name="TextBox 1137">
                      <a:extLst>
                        <a:ext uri="{FF2B5EF4-FFF2-40B4-BE49-F238E27FC236}">
                          <a16:creationId xmlns:a16="http://schemas.microsoft.com/office/drawing/2014/main" id="{9007D9EC-A3B5-6710-B451-FC9BDAA2C75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74803" y="3043651"/>
                      <a:ext cx="414660" cy="123111"/>
                    </a:xfrm>
                    <a:prstGeom prst="rect">
                      <a:avLst/>
                    </a:prstGeom>
                    <a:solidFill>
                      <a:schemeClr val="tx1">
                        <a:alpha val="54000"/>
                      </a:schemeClr>
                    </a:solidFill>
                    <a:effectLst/>
                  </p:spPr>
                  <p:txBody>
                    <a:bodyPr wrap="none" lIns="0" tIns="0" rIns="36000" bIns="0" rtlCol="0" anchor="t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강한 충돌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  <p:cxnSp>
                  <p:nvCxnSpPr>
                    <p:cNvPr id="6145" name="연결선: 꺾임 6144">
                      <a:extLst>
                        <a:ext uri="{FF2B5EF4-FFF2-40B4-BE49-F238E27FC236}">
                          <a16:creationId xmlns:a16="http://schemas.microsoft.com/office/drawing/2014/main" id="{C8736EA7-6185-7B77-AB57-CC4D0AC647BD}"/>
                        </a:ext>
                      </a:extLst>
                    </p:cNvPr>
                    <p:cNvCxnSpPr>
                      <a:cxnSpLocks/>
                      <a:stCxn id="1138" idx="3"/>
                      <a:endCxn id="1137" idx="4"/>
                    </p:cNvCxnSpPr>
                    <p:nvPr/>
                  </p:nvCxnSpPr>
                  <p:spPr>
                    <a:xfrm flipV="1">
                      <a:off x="5389463" y="2971380"/>
                      <a:ext cx="123931" cy="133827"/>
                    </a:xfrm>
                    <a:prstGeom prst="bentConnector2">
                      <a:avLst/>
                    </a:prstGeom>
                    <a:ln w="9525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sp>
            <p:nvSpPr>
              <p:cNvPr id="1043" name="화살표: 아래쪽 1042">
                <a:extLst>
                  <a:ext uri="{FF2B5EF4-FFF2-40B4-BE49-F238E27FC236}">
                    <a16:creationId xmlns:a16="http://schemas.microsoft.com/office/drawing/2014/main" id="{197EAE12-3C67-F4EE-3452-8E5FA4637524}"/>
                  </a:ext>
                </a:extLst>
              </p:cNvPr>
              <p:cNvSpPr/>
              <p:nvPr/>
            </p:nvSpPr>
            <p:spPr>
              <a:xfrm rot="16200000">
                <a:off x="7233675" y="2406713"/>
                <a:ext cx="130082" cy="182845"/>
              </a:xfrm>
              <a:prstGeom prst="downArrow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C1A3F527-5DCA-4EA6-54E2-E6400D4C4FB8}"/>
                  </a:ext>
                </a:extLst>
              </p:cNvPr>
              <p:cNvGrpSpPr/>
              <p:nvPr/>
            </p:nvGrpSpPr>
            <p:grpSpPr>
              <a:xfrm>
                <a:off x="7453895" y="1742320"/>
                <a:ext cx="1516378" cy="1511630"/>
                <a:chOff x="7591903" y="1742320"/>
                <a:chExt cx="1516378" cy="1511630"/>
              </a:xfrm>
            </p:grpSpPr>
            <p:sp>
              <p:nvSpPr>
                <p:cNvPr id="6153" name="직사각형 6152">
                  <a:extLst>
                    <a:ext uri="{FF2B5EF4-FFF2-40B4-BE49-F238E27FC236}">
                      <a16:creationId xmlns:a16="http://schemas.microsoft.com/office/drawing/2014/main" id="{BA37D7AC-70FB-47E7-E291-EEBDF122FA63}"/>
                    </a:ext>
                  </a:extLst>
                </p:cNvPr>
                <p:cNvSpPr/>
                <p:nvPr/>
              </p:nvSpPr>
              <p:spPr>
                <a:xfrm>
                  <a:off x="7591903" y="1742320"/>
                  <a:ext cx="1516378" cy="151163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54" name="직사각형 6153">
                  <a:extLst>
                    <a:ext uri="{FF2B5EF4-FFF2-40B4-BE49-F238E27FC236}">
                      <a16:creationId xmlns:a16="http://schemas.microsoft.com/office/drawing/2014/main" id="{C0519745-65E2-F3AD-4FD4-EFB83C147776}"/>
                    </a:ext>
                  </a:extLst>
                </p:cNvPr>
                <p:cNvSpPr/>
                <p:nvPr/>
              </p:nvSpPr>
              <p:spPr>
                <a:xfrm>
                  <a:off x="7591904" y="1742320"/>
                  <a:ext cx="1516377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55" name="TextBox 6154">
                  <a:extLst>
                    <a:ext uri="{FF2B5EF4-FFF2-40B4-BE49-F238E27FC236}">
                      <a16:creationId xmlns:a16="http://schemas.microsoft.com/office/drawing/2014/main" id="{E3F9629F-0BFE-EC13-3B8B-F78CBB511247}"/>
                    </a:ext>
                  </a:extLst>
                </p:cNvPr>
                <p:cNvSpPr txBox="1"/>
                <p:nvPr/>
              </p:nvSpPr>
              <p:spPr>
                <a:xfrm>
                  <a:off x="7945334" y="1780597"/>
                  <a:ext cx="809517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90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(3) </a:t>
                  </a:r>
                  <a:r>
                    <a:rPr lang="ko-KR" altLang="en-US"/>
                    <a:t>아이디어 획득</a:t>
                  </a:r>
                  <a:endParaRPr lang="en-US" altLang="ko-KR" dirty="0"/>
                </a:p>
              </p:txBody>
            </p:sp>
            <p:sp>
              <p:nvSpPr>
                <p:cNvPr id="6167" name="TextBox 6166">
                  <a:extLst>
                    <a:ext uri="{FF2B5EF4-FFF2-40B4-BE49-F238E27FC236}">
                      <a16:creationId xmlns:a16="http://schemas.microsoft.com/office/drawing/2014/main" id="{0FE842E0-B44A-F778-97A7-6A4D969722AF}"/>
                    </a:ext>
                  </a:extLst>
                </p:cNvPr>
                <p:cNvSpPr txBox="1"/>
                <p:nvPr/>
              </p:nvSpPr>
              <p:spPr>
                <a:xfrm>
                  <a:off x="7754577" y="1957373"/>
                  <a:ext cx="1191031" cy="19581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타격으로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 열 형성</a:t>
                  </a:r>
                  <a:r>
                    <a:rPr lang="en-US" altLang="ko-KR" dirty="0">
                      <a:solidFill>
                        <a:schemeClr val="tx1"/>
                      </a:solidFill>
                    </a:rPr>
                    <a:t> 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후 </a:t>
                  </a:r>
                  <a:r>
                    <a:rPr lang="ko-KR" altLang="en-US" dirty="0"/>
                    <a:t>연무</a:t>
                  </a:r>
                  <a:r>
                    <a:rPr lang="en-US" altLang="ko-KR" dirty="0"/>
                    <a:t> </a:t>
                  </a:r>
                  <a:r>
                    <a:rPr lang="ko-KR" altLang="en-US" dirty="0"/>
                    <a:t>발생</a:t>
                  </a:r>
                  <a:endParaRPr lang="en-US" altLang="ko-KR" dirty="0"/>
                </a:p>
              </p:txBody>
            </p:sp>
            <p:pic>
              <p:nvPicPr>
                <p:cNvPr id="69" name="그림 68" descr="스크린샷, 디자인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28CE77DD-D33F-68D0-F064-E26FE6E236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46028" y="2212134"/>
                  <a:ext cx="1208128" cy="1033559"/>
                </a:xfrm>
                <a:prstGeom prst="rect">
                  <a:avLst/>
                </a:prstGeom>
              </p:spPr>
            </p:pic>
          </p:grpSp>
          <p:sp>
            <p:nvSpPr>
              <p:cNvPr id="157" name="화살표: 아래쪽 156">
                <a:extLst>
                  <a:ext uri="{FF2B5EF4-FFF2-40B4-BE49-F238E27FC236}">
                    <a16:creationId xmlns:a16="http://schemas.microsoft.com/office/drawing/2014/main" id="{FC1614AF-E163-9B96-5840-981699A654BA}"/>
                  </a:ext>
                </a:extLst>
              </p:cNvPr>
              <p:cNvSpPr/>
              <p:nvPr/>
            </p:nvSpPr>
            <p:spPr>
              <a:xfrm rot="16200000">
                <a:off x="9060412" y="2406713"/>
                <a:ext cx="130082" cy="182845"/>
              </a:xfrm>
              <a:prstGeom prst="downArrow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67" name="그룹 166">
                <a:extLst>
                  <a:ext uri="{FF2B5EF4-FFF2-40B4-BE49-F238E27FC236}">
                    <a16:creationId xmlns:a16="http://schemas.microsoft.com/office/drawing/2014/main" id="{FA70E943-EF7E-F169-C6CF-E9B934E51A73}"/>
                  </a:ext>
                </a:extLst>
              </p:cNvPr>
              <p:cNvGrpSpPr/>
              <p:nvPr/>
            </p:nvGrpSpPr>
            <p:grpSpPr>
              <a:xfrm>
                <a:off x="9280635" y="1742320"/>
                <a:ext cx="2719277" cy="1511630"/>
                <a:chOff x="9280635" y="1742320"/>
                <a:chExt cx="2719277" cy="1511630"/>
              </a:xfrm>
            </p:grpSpPr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2694BB94-1007-8B92-8FCC-ECC400895942}"/>
                    </a:ext>
                  </a:extLst>
                </p:cNvPr>
                <p:cNvSpPr/>
                <p:nvPr/>
              </p:nvSpPr>
              <p:spPr>
                <a:xfrm>
                  <a:off x="9280635" y="1742320"/>
                  <a:ext cx="2719277" cy="151163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36526B20-0B91-9669-F01B-F4954294C881}"/>
                    </a:ext>
                  </a:extLst>
                </p:cNvPr>
                <p:cNvSpPr/>
                <p:nvPr/>
              </p:nvSpPr>
              <p:spPr>
                <a:xfrm>
                  <a:off x="9280636" y="1742320"/>
                  <a:ext cx="2719275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E759B90-08A7-4867-31DC-CB354BDA8C93}"/>
                    </a:ext>
                  </a:extLst>
                </p:cNvPr>
                <p:cNvSpPr txBox="1"/>
                <p:nvPr/>
              </p:nvSpPr>
              <p:spPr>
                <a:xfrm>
                  <a:off x="10185020" y="1780597"/>
                  <a:ext cx="910506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90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</a:lstStyle>
                <a:p>
                  <a:r>
                    <a:rPr lang="en-US" altLang="ko-KR"/>
                    <a:t>(4</a:t>
                  </a:r>
                  <a:r>
                    <a:rPr lang="en-US" altLang="ko-KR" dirty="0"/>
                    <a:t>) </a:t>
                  </a:r>
                  <a:r>
                    <a:rPr lang="ko-KR" altLang="en-US"/>
                    <a:t>아이디어 구체화</a:t>
                  </a:r>
                  <a:endParaRPr lang="en-US" altLang="ko-KR" dirty="0"/>
                </a:p>
              </p:txBody>
            </p:sp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05A86178-56C2-672B-1905-8B5FAE16FDC3}"/>
                    </a:ext>
                  </a:extLst>
                </p:cNvPr>
                <p:cNvGrpSpPr/>
                <p:nvPr/>
              </p:nvGrpSpPr>
              <p:grpSpPr>
                <a:xfrm>
                  <a:off x="9549430" y="1957373"/>
                  <a:ext cx="2181686" cy="324746"/>
                  <a:chOff x="9090123" y="2113237"/>
                  <a:chExt cx="2181686" cy="324746"/>
                </a:xfrm>
              </p:grpSpPr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63CD883D-2243-8441-13C7-E60E03C9AC1D}"/>
                      </a:ext>
                    </a:extLst>
                  </p:cNvPr>
                  <p:cNvSpPr txBox="1"/>
                  <p:nvPr/>
                </p:nvSpPr>
                <p:spPr>
                  <a:xfrm>
                    <a:off x="9090123" y="2113237"/>
                    <a:ext cx="2181686" cy="19581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72000" rIns="0" bIns="0" rtlCol="0" anchor="t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lvl1pPr>
                  </a:lstStyle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dirty="0"/>
                      <a:t>타격마다</a:t>
                    </a:r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 연무가 발생하여 아군 전체에게 </a:t>
                    </a:r>
                    <a:r>
                      <a:rPr lang="ko-KR" altLang="en-US" dirty="0"/>
                      <a:t>보호막을 부여</a:t>
                    </a:r>
                    <a:endParaRPr lang="en-US" altLang="ko-KR" dirty="0"/>
                  </a:p>
                </p:txBody>
              </p:sp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87FB4AEF-8C78-4E88-F0CC-0A1DDFC09631}"/>
                      </a:ext>
                    </a:extLst>
                  </p:cNvPr>
                  <p:cNvSpPr txBox="1"/>
                  <p:nvPr/>
                </p:nvSpPr>
                <p:spPr>
                  <a:xfrm>
                    <a:off x="9459618" y="2330261"/>
                    <a:ext cx="1442703" cy="107722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타격 횟수가 증가할 수록 보호막 수치 증가</a:t>
                    </a:r>
                  </a:p>
                </p:txBody>
              </p:sp>
            </p:grpSp>
            <p:grpSp>
              <p:nvGrpSpPr>
                <p:cNvPr id="166" name="그룹 165">
                  <a:extLst>
                    <a:ext uri="{FF2B5EF4-FFF2-40B4-BE49-F238E27FC236}">
                      <a16:creationId xmlns:a16="http://schemas.microsoft.com/office/drawing/2014/main" id="{46752012-26AA-1C5E-2D07-C67D38927E3C}"/>
                    </a:ext>
                  </a:extLst>
                </p:cNvPr>
                <p:cNvGrpSpPr/>
                <p:nvPr/>
              </p:nvGrpSpPr>
              <p:grpSpPr>
                <a:xfrm>
                  <a:off x="9638568" y="2314769"/>
                  <a:ext cx="1668130" cy="869025"/>
                  <a:chOff x="9612360" y="2396603"/>
                  <a:chExt cx="1668130" cy="869025"/>
                </a:xfrm>
              </p:grpSpPr>
              <p:pic>
                <p:nvPicPr>
                  <p:cNvPr id="101" name="그림 100" descr="스크린샷, 디자인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0338AD1B-0BAD-51D2-2183-ABF5E9A853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612360" y="2396603"/>
                    <a:ext cx="872760" cy="746650"/>
                  </a:xfrm>
                  <a:prstGeom prst="rect">
                    <a:avLst/>
                  </a:prstGeom>
                </p:spPr>
              </p:pic>
              <p:grpSp>
                <p:nvGrpSpPr>
                  <p:cNvPr id="165" name="그룹 164">
                    <a:extLst>
                      <a:ext uri="{FF2B5EF4-FFF2-40B4-BE49-F238E27FC236}">
                        <a16:creationId xmlns:a16="http://schemas.microsoft.com/office/drawing/2014/main" id="{E9DB7FD1-E201-F385-9ED0-524A087EDEA6}"/>
                      </a:ext>
                    </a:extLst>
                  </p:cNvPr>
                  <p:cNvGrpSpPr/>
                  <p:nvPr/>
                </p:nvGrpSpPr>
                <p:grpSpPr>
                  <a:xfrm>
                    <a:off x="10962396" y="2453366"/>
                    <a:ext cx="318094" cy="350737"/>
                    <a:chOff x="11043534" y="2405919"/>
                    <a:chExt cx="318094" cy="350737"/>
                  </a:xfrm>
                </p:grpSpPr>
                <p:grpSp>
                  <p:nvGrpSpPr>
                    <p:cNvPr id="130" name="그룹 129">
                      <a:extLst>
                        <a:ext uri="{FF2B5EF4-FFF2-40B4-BE49-F238E27FC236}">
                          <a16:creationId xmlns:a16="http://schemas.microsoft.com/office/drawing/2014/main" id="{5A1885EE-FF9B-325E-CE4D-3DFBF61797C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043534" y="2405919"/>
                      <a:ext cx="318094" cy="350737"/>
                      <a:chOff x="10616250" y="2418330"/>
                      <a:chExt cx="259395" cy="286014"/>
                    </a:xfrm>
                  </p:grpSpPr>
                  <p:grpSp>
                    <p:nvGrpSpPr>
                      <p:cNvPr id="113" name="그룹 112">
                        <a:extLst>
                          <a:ext uri="{FF2B5EF4-FFF2-40B4-BE49-F238E27FC236}">
                            <a16:creationId xmlns:a16="http://schemas.microsoft.com/office/drawing/2014/main" id="{4B31FD81-05C8-6E09-E16E-28CE0AE16E8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616250" y="2418330"/>
                        <a:ext cx="259395" cy="258241"/>
                        <a:chOff x="10540050" y="2428897"/>
                        <a:chExt cx="629524" cy="626724"/>
                      </a:xfrm>
                    </p:grpSpPr>
                    <p:sp>
                      <p:nvSpPr>
                        <p:cNvPr id="112" name="자유형: 도형 111">
                          <a:extLst>
                            <a:ext uri="{FF2B5EF4-FFF2-40B4-BE49-F238E27FC236}">
                              <a16:creationId xmlns:a16="http://schemas.microsoft.com/office/drawing/2014/main" id="{1D0C1721-99E1-FF1A-6574-A33F5C1A5B1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540050" y="2600348"/>
                          <a:ext cx="629524" cy="455273"/>
                        </a:xfrm>
                        <a:custGeom>
                          <a:avLst/>
                          <a:gdLst>
                            <a:gd name="connsiteX0" fmla="*/ 314680 w 629524"/>
                            <a:gd name="connsiteY0" fmla="*/ 0 h 455273"/>
                            <a:gd name="connsiteX1" fmla="*/ 467080 w 629524"/>
                            <a:gd name="connsiteY1" fmla="*/ 54578 h 455273"/>
                            <a:gd name="connsiteX2" fmla="*/ 501846 w 629524"/>
                            <a:gd name="connsiteY2" fmla="*/ 147733 h 455273"/>
                            <a:gd name="connsiteX3" fmla="*/ 585190 w 629524"/>
                            <a:gd name="connsiteY3" fmla="*/ 133826 h 455273"/>
                            <a:gd name="connsiteX4" fmla="*/ 629005 w 629524"/>
                            <a:gd name="connsiteY4" fmla="*/ 165164 h 455273"/>
                            <a:gd name="connsiteX5" fmla="*/ 597668 w 629524"/>
                            <a:gd name="connsiteY5" fmla="*/ 208978 h 455273"/>
                            <a:gd name="connsiteX6" fmla="*/ 483368 w 629524"/>
                            <a:gd name="connsiteY6" fmla="*/ 228028 h 455273"/>
                            <a:gd name="connsiteX7" fmla="*/ 477081 w 629524"/>
                            <a:gd name="connsiteY7" fmla="*/ 228600 h 455273"/>
                            <a:gd name="connsiteX8" fmla="*/ 441458 w 629524"/>
                            <a:gd name="connsiteY8" fmla="*/ 203835 h 455273"/>
                            <a:gd name="connsiteX9" fmla="*/ 417931 w 629524"/>
                            <a:gd name="connsiteY9" fmla="*/ 140970 h 455273"/>
                            <a:gd name="connsiteX10" fmla="*/ 409930 w 629524"/>
                            <a:gd name="connsiteY10" fmla="*/ 144494 h 455273"/>
                            <a:gd name="connsiteX11" fmla="*/ 409930 w 629524"/>
                            <a:gd name="connsiteY11" fmla="*/ 455273 h 455273"/>
                            <a:gd name="connsiteX12" fmla="*/ 333730 w 629524"/>
                            <a:gd name="connsiteY12" fmla="*/ 455273 h 455273"/>
                            <a:gd name="connsiteX13" fmla="*/ 333730 w 629524"/>
                            <a:gd name="connsiteY13" fmla="*/ 342900 h 455273"/>
                            <a:gd name="connsiteX14" fmla="*/ 295630 w 629524"/>
                            <a:gd name="connsiteY14" fmla="*/ 342900 h 455273"/>
                            <a:gd name="connsiteX15" fmla="*/ 295630 w 629524"/>
                            <a:gd name="connsiteY15" fmla="*/ 455273 h 455273"/>
                            <a:gd name="connsiteX16" fmla="*/ 219430 w 629524"/>
                            <a:gd name="connsiteY16" fmla="*/ 455273 h 455273"/>
                            <a:gd name="connsiteX17" fmla="*/ 219430 w 629524"/>
                            <a:gd name="connsiteY17" fmla="*/ 144399 h 455273"/>
                            <a:gd name="connsiteX18" fmla="*/ 211905 w 629524"/>
                            <a:gd name="connsiteY18" fmla="*/ 141065 h 455273"/>
                            <a:gd name="connsiteX19" fmla="*/ 188474 w 629524"/>
                            <a:gd name="connsiteY19" fmla="*/ 203835 h 455273"/>
                            <a:gd name="connsiteX20" fmla="*/ 152755 w 629524"/>
                            <a:gd name="connsiteY20" fmla="*/ 228600 h 455273"/>
                            <a:gd name="connsiteX21" fmla="*/ 146469 w 629524"/>
                            <a:gd name="connsiteY21" fmla="*/ 228028 h 455273"/>
                            <a:gd name="connsiteX22" fmla="*/ 32169 w 629524"/>
                            <a:gd name="connsiteY22" fmla="*/ 208978 h 455273"/>
                            <a:gd name="connsiteX23" fmla="*/ 31472 w 629524"/>
                            <a:gd name="connsiteY23" fmla="*/ 208862 h 455273"/>
                            <a:gd name="connsiteX24" fmla="*/ 589 w 629524"/>
                            <a:gd name="connsiteY24" fmla="*/ 164709 h 455273"/>
                            <a:gd name="connsiteX25" fmla="*/ 44742 w 629524"/>
                            <a:gd name="connsiteY25" fmla="*/ 133826 h 455273"/>
                            <a:gd name="connsiteX26" fmla="*/ 128085 w 629524"/>
                            <a:gd name="connsiteY26" fmla="*/ 147733 h 455273"/>
                            <a:gd name="connsiteX27" fmla="*/ 163137 w 629524"/>
                            <a:gd name="connsiteY27" fmla="*/ 54578 h 455273"/>
                            <a:gd name="connsiteX28" fmla="*/ 314680 w 629524"/>
                            <a:gd name="connsiteY28" fmla="*/ 0 h 45527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629524" h="455273">
                              <a:moveTo>
                                <a:pt x="314680" y="0"/>
                              </a:moveTo>
                              <a:cubicBezTo>
                                <a:pt x="373354" y="0"/>
                                <a:pt x="449364" y="0"/>
                                <a:pt x="467080" y="54578"/>
                              </a:cubicBezTo>
                              <a:cubicBezTo>
                                <a:pt x="467080" y="55435"/>
                                <a:pt x="501846" y="147733"/>
                                <a:pt x="501846" y="147733"/>
                              </a:cubicBezTo>
                              <a:lnTo>
                                <a:pt x="585190" y="133826"/>
                              </a:lnTo>
                              <a:cubicBezTo>
                                <a:pt x="605941" y="130386"/>
                                <a:pt x="625554" y="144414"/>
                                <a:pt x="629005" y="165164"/>
                              </a:cubicBezTo>
                              <a:cubicBezTo>
                                <a:pt x="632446" y="185915"/>
                                <a:pt x="618418" y="205528"/>
                                <a:pt x="597668" y="208978"/>
                              </a:cubicBezTo>
                              <a:lnTo>
                                <a:pt x="483368" y="228028"/>
                              </a:lnTo>
                              <a:cubicBezTo>
                                <a:pt x="481294" y="228408"/>
                                <a:pt x="479190" y="228599"/>
                                <a:pt x="477081" y="228600"/>
                              </a:cubicBezTo>
                              <a:cubicBezTo>
                                <a:pt x="461207" y="228572"/>
                                <a:pt x="447014" y="218705"/>
                                <a:pt x="441458" y="203835"/>
                              </a:cubicBezTo>
                              <a:lnTo>
                                <a:pt x="417931" y="140970"/>
                              </a:lnTo>
                              <a:cubicBezTo>
                                <a:pt x="415359" y="142208"/>
                                <a:pt x="412692" y="143351"/>
                                <a:pt x="409930" y="144494"/>
                              </a:cubicBezTo>
                              <a:lnTo>
                                <a:pt x="409930" y="455273"/>
                              </a:lnTo>
                              <a:lnTo>
                                <a:pt x="333730" y="455273"/>
                              </a:lnTo>
                              <a:lnTo>
                                <a:pt x="333730" y="342900"/>
                              </a:lnTo>
                              <a:lnTo>
                                <a:pt x="295630" y="342900"/>
                              </a:lnTo>
                              <a:lnTo>
                                <a:pt x="295630" y="455273"/>
                              </a:lnTo>
                              <a:lnTo>
                                <a:pt x="219430" y="455273"/>
                              </a:lnTo>
                              <a:lnTo>
                                <a:pt x="219430" y="144399"/>
                              </a:lnTo>
                              <a:lnTo>
                                <a:pt x="211905" y="141065"/>
                              </a:lnTo>
                              <a:lnTo>
                                <a:pt x="188474" y="203835"/>
                              </a:lnTo>
                              <a:cubicBezTo>
                                <a:pt x="182906" y="218738"/>
                                <a:pt x="168664" y="228612"/>
                                <a:pt x="152755" y="228600"/>
                              </a:cubicBezTo>
                              <a:cubicBezTo>
                                <a:pt x="150646" y="228599"/>
                                <a:pt x="148542" y="228408"/>
                                <a:pt x="146469" y="228028"/>
                              </a:cubicBezTo>
                              <a:lnTo>
                                <a:pt x="32169" y="208978"/>
                              </a:lnTo>
                              <a:cubicBezTo>
                                <a:pt x="31936" y="208941"/>
                                <a:pt x="31704" y="208903"/>
                                <a:pt x="31472" y="208862"/>
                              </a:cubicBezTo>
                              <a:cubicBezTo>
                                <a:pt x="10752" y="205198"/>
                                <a:pt x="-3076" y="185430"/>
                                <a:pt x="589" y="164709"/>
                              </a:cubicBezTo>
                              <a:cubicBezTo>
                                <a:pt x="4254" y="143988"/>
                                <a:pt x="24021" y="130162"/>
                                <a:pt x="44742" y="133826"/>
                              </a:cubicBezTo>
                              <a:lnTo>
                                <a:pt x="128085" y="147733"/>
                              </a:lnTo>
                              <a:cubicBezTo>
                                <a:pt x="128085" y="147733"/>
                                <a:pt x="163137" y="55435"/>
                                <a:pt x="163137" y="54578"/>
                              </a:cubicBezTo>
                              <a:cubicBezTo>
                                <a:pt x="180473" y="0"/>
                                <a:pt x="256006" y="0"/>
                                <a:pt x="31468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00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09" name="자유형: 도형 108">
                          <a:extLst>
                            <a:ext uri="{FF2B5EF4-FFF2-40B4-BE49-F238E27FC236}">
                              <a16:creationId xmlns:a16="http://schemas.microsoft.com/office/drawing/2014/main" id="{7A906236-75CF-15A9-BD15-C56987B3941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778531" y="2428897"/>
                          <a:ext cx="152400" cy="152400"/>
                        </a:xfrm>
                        <a:custGeom>
                          <a:avLst/>
                          <a:gdLst>
                            <a:gd name="connsiteX0" fmla="*/ 152400 w 152400"/>
                            <a:gd name="connsiteY0" fmla="*/ 76200 h 152400"/>
                            <a:gd name="connsiteX1" fmla="*/ 76200 w 152400"/>
                            <a:gd name="connsiteY1" fmla="*/ 152400 h 152400"/>
                            <a:gd name="connsiteX2" fmla="*/ 0 w 152400"/>
                            <a:gd name="connsiteY2" fmla="*/ 76200 h 152400"/>
                            <a:gd name="connsiteX3" fmla="*/ 76200 w 152400"/>
                            <a:gd name="connsiteY3" fmla="*/ 0 h 152400"/>
                            <a:gd name="connsiteX4" fmla="*/ 152400 w 152400"/>
                            <a:gd name="connsiteY4" fmla="*/ 76200 h 152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52400" h="152400">
                              <a:moveTo>
                                <a:pt x="152400" y="76200"/>
                              </a:moveTo>
                              <a:cubicBezTo>
                                <a:pt x="152400" y="118284"/>
                                <a:pt x="118284" y="152400"/>
                                <a:pt x="76200" y="152400"/>
                              </a:cubicBezTo>
                              <a:cubicBezTo>
                                <a:pt x="34116" y="152400"/>
                                <a:pt x="0" y="118284"/>
                                <a:pt x="0" y="76200"/>
                              </a:cubicBezTo>
                              <a:cubicBezTo>
                                <a:pt x="0" y="34116"/>
                                <a:pt x="34116" y="0"/>
                                <a:pt x="76200" y="0"/>
                              </a:cubicBezTo>
                              <a:cubicBezTo>
                                <a:pt x="118284" y="0"/>
                                <a:pt x="152400" y="34116"/>
                                <a:pt x="152400" y="7620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00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  <p:pic>
                    <p:nvPicPr>
                      <p:cNvPr id="123" name="그림 122" descr="흑백, 연기, 블랙, 구름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1BF61697-2CAE-63AA-39DF-205E0A6D4F9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96534">
                        <a:off x="10675348" y="2437231"/>
                        <a:ext cx="141126" cy="267113"/>
                      </a:xfrm>
                      <a:prstGeom prst="rect">
                        <a:avLst/>
                      </a:prstGeom>
                      <a:effectLst>
                        <a:glow rad="25400">
                          <a:schemeClr val="tx1">
                            <a:lumMod val="75000"/>
                            <a:lumOff val="25000"/>
                            <a:alpha val="40000"/>
                          </a:schemeClr>
                        </a:glow>
                      </a:effectLst>
                    </p:spPr>
                  </p:pic>
                  <p:pic>
                    <p:nvPicPr>
                      <p:cNvPr id="125" name="그림 124" descr="흑백, 연기, 블랙, 구름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C5F45861-D38C-7564-C85E-0E0FEC61799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8903466" flipH="1">
                        <a:off x="10675348" y="2437231"/>
                        <a:ext cx="141126" cy="267113"/>
                      </a:xfrm>
                      <a:prstGeom prst="rect">
                        <a:avLst/>
                      </a:prstGeom>
                      <a:effectLst>
                        <a:glow rad="25400">
                          <a:schemeClr val="tx1">
                            <a:lumMod val="75000"/>
                            <a:lumOff val="25000"/>
                            <a:alpha val="40000"/>
                          </a:schemeClr>
                        </a:glow>
                      </a:effectLst>
                    </p:spPr>
                  </p:pic>
                </p:grpSp>
                <p:sp>
                  <p:nvSpPr>
                    <p:cNvPr id="148" name="TextBox 147">
                      <a:extLst>
                        <a:ext uri="{FF2B5EF4-FFF2-40B4-BE49-F238E27FC236}">
                          <a16:creationId xmlns:a16="http://schemas.microsoft.com/office/drawing/2014/main" id="{9F0535E0-C301-56A5-B1A4-2ABAE579B72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129644" y="2611031"/>
                      <a:ext cx="145874" cy="10772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 anchor="t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700">
                          <a:effectLst>
                            <a:glow rad="76200">
                              <a:srgbClr val="FAFCBC"/>
                            </a:glow>
                          </a:effectLst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defRPr>
                      </a:lvl1pPr>
                    </a:lstStyle>
                    <a:p>
                      <a:r>
                        <a:rPr lang="en-US" altLang="ko-KR" dirty="0">
                          <a:effectLst>
                            <a:glow rad="127000">
                              <a:srgbClr val="FCFDD5"/>
                            </a:glow>
                          </a:effectLst>
                        </a:rPr>
                        <a:t>100</a:t>
                      </a:r>
                    </a:p>
                  </p:txBody>
                </p:sp>
              </p:grpSp>
              <p:grpSp>
                <p:nvGrpSpPr>
                  <p:cNvPr id="164" name="그룹 163">
                    <a:extLst>
                      <a:ext uri="{FF2B5EF4-FFF2-40B4-BE49-F238E27FC236}">
                        <a16:creationId xmlns:a16="http://schemas.microsoft.com/office/drawing/2014/main" id="{E016D37B-6B39-09A4-7F0F-9F07AD8CAAEA}"/>
                      </a:ext>
                    </a:extLst>
                  </p:cNvPr>
                  <p:cNvGrpSpPr/>
                  <p:nvPr/>
                </p:nvGrpSpPr>
                <p:grpSpPr>
                  <a:xfrm>
                    <a:off x="10962396" y="2918439"/>
                    <a:ext cx="318094" cy="347189"/>
                    <a:chOff x="11043534" y="2870992"/>
                    <a:chExt cx="318094" cy="347189"/>
                  </a:xfrm>
                </p:grpSpPr>
                <p:grpSp>
                  <p:nvGrpSpPr>
                    <p:cNvPr id="129" name="그룹 128">
                      <a:extLst>
                        <a:ext uri="{FF2B5EF4-FFF2-40B4-BE49-F238E27FC236}">
                          <a16:creationId xmlns:a16="http://schemas.microsoft.com/office/drawing/2014/main" id="{37F502DF-E74E-9C55-6107-2406DCDEC61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043534" y="2870992"/>
                      <a:ext cx="318094" cy="347189"/>
                      <a:chOff x="10616250" y="2882748"/>
                      <a:chExt cx="259395" cy="283121"/>
                    </a:xfrm>
                  </p:grpSpPr>
                  <p:grpSp>
                    <p:nvGrpSpPr>
                      <p:cNvPr id="114" name="그룹 113">
                        <a:extLst>
                          <a:ext uri="{FF2B5EF4-FFF2-40B4-BE49-F238E27FC236}">
                            <a16:creationId xmlns:a16="http://schemas.microsoft.com/office/drawing/2014/main" id="{24768ADF-28A8-B683-A1ED-8829908AD36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616250" y="2882748"/>
                        <a:ext cx="259395" cy="258241"/>
                        <a:chOff x="10540050" y="2428897"/>
                        <a:chExt cx="629524" cy="626724"/>
                      </a:xfrm>
                    </p:grpSpPr>
                    <p:sp>
                      <p:nvSpPr>
                        <p:cNvPr id="115" name="자유형: 도형 114">
                          <a:extLst>
                            <a:ext uri="{FF2B5EF4-FFF2-40B4-BE49-F238E27FC236}">
                              <a16:creationId xmlns:a16="http://schemas.microsoft.com/office/drawing/2014/main" id="{A5DBD24C-A4B7-3691-9570-E2B6EF60869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540050" y="2600348"/>
                          <a:ext cx="629524" cy="455273"/>
                        </a:xfrm>
                        <a:custGeom>
                          <a:avLst/>
                          <a:gdLst>
                            <a:gd name="connsiteX0" fmla="*/ 314680 w 629524"/>
                            <a:gd name="connsiteY0" fmla="*/ 0 h 455273"/>
                            <a:gd name="connsiteX1" fmla="*/ 467080 w 629524"/>
                            <a:gd name="connsiteY1" fmla="*/ 54578 h 455273"/>
                            <a:gd name="connsiteX2" fmla="*/ 501846 w 629524"/>
                            <a:gd name="connsiteY2" fmla="*/ 147733 h 455273"/>
                            <a:gd name="connsiteX3" fmla="*/ 585190 w 629524"/>
                            <a:gd name="connsiteY3" fmla="*/ 133826 h 455273"/>
                            <a:gd name="connsiteX4" fmla="*/ 629005 w 629524"/>
                            <a:gd name="connsiteY4" fmla="*/ 165164 h 455273"/>
                            <a:gd name="connsiteX5" fmla="*/ 597668 w 629524"/>
                            <a:gd name="connsiteY5" fmla="*/ 208978 h 455273"/>
                            <a:gd name="connsiteX6" fmla="*/ 483368 w 629524"/>
                            <a:gd name="connsiteY6" fmla="*/ 228028 h 455273"/>
                            <a:gd name="connsiteX7" fmla="*/ 477081 w 629524"/>
                            <a:gd name="connsiteY7" fmla="*/ 228600 h 455273"/>
                            <a:gd name="connsiteX8" fmla="*/ 441458 w 629524"/>
                            <a:gd name="connsiteY8" fmla="*/ 203835 h 455273"/>
                            <a:gd name="connsiteX9" fmla="*/ 417931 w 629524"/>
                            <a:gd name="connsiteY9" fmla="*/ 140970 h 455273"/>
                            <a:gd name="connsiteX10" fmla="*/ 409930 w 629524"/>
                            <a:gd name="connsiteY10" fmla="*/ 144494 h 455273"/>
                            <a:gd name="connsiteX11" fmla="*/ 409930 w 629524"/>
                            <a:gd name="connsiteY11" fmla="*/ 455273 h 455273"/>
                            <a:gd name="connsiteX12" fmla="*/ 333730 w 629524"/>
                            <a:gd name="connsiteY12" fmla="*/ 455273 h 455273"/>
                            <a:gd name="connsiteX13" fmla="*/ 333730 w 629524"/>
                            <a:gd name="connsiteY13" fmla="*/ 342900 h 455273"/>
                            <a:gd name="connsiteX14" fmla="*/ 295630 w 629524"/>
                            <a:gd name="connsiteY14" fmla="*/ 342900 h 455273"/>
                            <a:gd name="connsiteX15" fmla="*/ 295630 w 629524"/>
                            <a:gd name="connsiteY15" fmla="*/ 455273 h 455273"/>
                            <a:gd name="connsiteX16" fmla="*/ 219430 w 629524"/>
                            <a:gd name="connsiteY16" fmla="*/ 455273 h 455273"/>
                            <a:gd name="connsiteX17" fmla="*/ 219430 w 629524"/>
                            <a:gd name="connsiteY17" fmla="*/ 144399 h 455273"/>
                            <a:gd name="connsiteX18" fmla="*/ 211905 w 629524"/>
                            <a:gd name="connsiteY18" fmla="*/ 141065 h 455273"/>
                            <a:gd name="connsiteX19" fmla="*/ 188474 w 629524"/>
                            <a:gd name="connsiteY19" fmla="*/ 203835 h 455273"/>
                            <a:gd name="connsiteX20" fmla="*/ 152755 w 629524"/>
                            <a:gd name="connsiteY20" fmla="*/ 228600 h 455273"/>
                            <a:gd name="connsiteX21" fmla="*/ 146469 w 629524"/>
                            <a:gd name="connsiteY21" fmla="*/ 228028 h 455273"/>
                            <a:gd name="connsiteX22" fmla="*/ 32169 w 629524"/>
                            <a:gd name="connsiteY22" fmla="*/ 208978 h 455273"/>
                            <a:gd name="connsiteX23" fmla="*/ 31472 w 629524"/>
                            <a:gd name="connsiteY23" fmla="*/ 208862 h 455273"/>
                            <a:gd name="connsiteX24" fmla="*/ 589 w 629524"/>
                            <a:gd name="connsiteY24" fmla="*/ 164709 h 455273"/>
                            <a:gd name="connsiteX25" fmla="*/ 44742 w 629524"/>
                            <a:gd name="connsiteY25" fmla="*/ 133826 h 455273"/>
                            <a:gd name="connsiteX26" fmla="*/ 128085 w 629524"/>
                            <a:gd name="connsiteY26" fmla="*/ 147733 h 455273"/>
                            <a:gd name="connsiteX27" fmla="*/ 163137 w 629524"/>
                            <a:gd name="connsiteY27" fmla="*/ 54578 h 455273"/>
                            <a:gd name="connsiteX28" fmla="*/ 314680 w 629524"/>
                            <a:gd name="connsiteY28" fmla="*/ 0 h 45527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629524" h="455273">
                              <a:moveTo>
                                <a:pt x="314680" y="0"/>
                              </a:moveTo>
                              <a:cubicBezTo>
                                <a:pt x="373354" y="0"/>
                                <a:pt x="449364" y="0"/>
                                <a:pt x="467080" y="54578"/>
                              </a:cubicBezTo>
                              <a:cubicBezTo>
                                <a:pt x="467080" y="55435"/>
                                <a:pt x="501846" y="147733"/>
                                <a:pt x="501846" y="147733"/>
                              </a:cubicBezTo>
                              <a:lnTo>
                                <a:pt x="585190" y="133826"/>
                              </a:lnTo>
                              <a:cubicBezTo>
                                <a:pt x="605941" y="130386"/>
                                <a:pt x="625554" y="144414"/>
                                <a:pt x="629005" y="165164"/>
                              </a:cubicBezTo>
                              <a:cubicBezTo>
                                <a:pt x="632446" y="185915"/>
                                <a:pt x="618418" y="205528"/>
                                <a:pt x="597668" y="208978"/>
                              </a:cubicBezTo>
                              <a:lnTo>
                                <a:pt x="483368" y="228028"/>
                              </a:lnTo>
                              <a:cubicBezTo>
                                <a:pt x="481294" y="228408"/>
                                <a:pt x="479190" y="228599"/>
                                <a:pt x="477081" y="228600"/>
                              </a:cubicBezTo>
                              <a:cubicBezTo>
                                <a:pt x="461207" y="228572"/>
                                <a:pt x="447014" y="218705"/>
                                <a:pt x="441458" y="203835"/>
                              </a:cubicBezTo>
                              <a:lnTo>
                                <a:pt x="417931" y="140970"/>
                              </a:lnTo>
                              <a:cubicBezTo>
                                <a:pt x="415359" y="142208"/>
                                <a:pt x="412692" y="143351"/>
                                <a:pt x="409930" y="144494"/>
                              </a:cubicBezTo>
                              <a:lnTo>
                                <a:pt x="409930" y="455273"/>
                              </a:lnTo>
                              <a:lnTo>
                                <a:pt x="333730" y="455273"/>
                              </a:lnTo>
                              <a:lnTo>
                                <a:pt x="333730" y="342900"/>
                              </a:lnTo>
                              <a:lnTo>
                                <a:pt x="295630" y="342900"/>
                              </a:lnTo>
                              <a:lnTo>
                                <a:pt x="295630" y="455273"/>
                              </a:lnTo>
                              <a:lnTo>
                                <a:pt x="219430" y="455273"/>
                              </a:lnTo>
                              <a:lnTo>
                                <a:pt x="219430" y="144399"/>
                              </a:lnTo>
                              <a:lnTo>
                                <a:pt x="211905" y="141065"/>
                              </a:lnTo>
                              <a:lnTo>
                                <a:pt x="188474" y="203835"/>
                              </a:lnTo>
                              <a:cubicBezTo>
                                <a:pt x="182906" y="218738"/>
                                <a:pt x="168664" y="228612"/>
                                <a:pt x="152755" y="228600"/>
                              </a:cubicBezTo>
                              <a:cubicBezTo>
                                <a:pt x="150646" y="228599"/>
                                <a:pt x="148542" y="228408"/>
                                <a:pt x="146469" y="228028"/>
                              </a:cubicBezTo>
                              <a:lnTo>
                                <a:pt x="32169" y="208978"/>
                              </a:lnTo>
                              <a:cubicBezTo>
                                <a:pt x="31936" y="208941"/>
                                <a:pt x="31704" y="208903"/>
                                <a:pt x="31472" y="208862"/>
                              </a:cubicBezTo>
                              <a:cubicBezTo>
                                <a:pt x="10752" y="205198"/>
                                <a:pt x="-3076" y="185430"/>
                                <a:pt x="589" y="164709"/>
                              </a:cubicBezTo>
                              <a:cubicBezTo>
                                <a:pt x="4254" y="143988"/>
                                <a:pt x="24021" y="130162"/>
                                <a:pt x="44742" y="133826"/>
                              </a:cubicBezTo>
                              <a:lnTo>
                                <a:pt x="128085" y="147733"/>
                              </a:lnTo>
                              <a:cubicBezTo>
                                <a:pt x="128085" y="147733"/>
                                <a:pt x="163137" y="55435"/>
                                <a:pt x="163137" y="54578"/>
                              </a:cubicBezTo>
                              <a:cubicBezTo>
                                <a:pt x="180473" y="0"/>
                                <a:pt x="256006" y="0"/>
                                <a:pt x="31468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00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6" name="자유형: 도형 115">
                          <a:extLst>
                            <a:ext uri="{FF2B5EF4-FFF2-40B4-BE49-F238E27FC236}">
                              <a16:creationId xmlns:a16="http://schemas.microsoft.com/office/drawing/2014/main" id="{03986A28-6B54-6EEA-1F54-F3419A30CF7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778531" y="2428897"/>
                          <a:ext cx="152400" cy="152400"/>
                        </a:xfrm>
                        <a:custGeom>
                          <a:avLst/>
                          <a:gdLst>
                            <a:gd name="connsiteX0" fmla="*/ 152400 w 152400"/>
                            <a:gd name="connsiteY0" fmla="*/ 76200 h 152400"/>
                            <a:gd name="connsiteX1" fmla="*/ 76200 w 152400"/>
                            <a:gd name="connsiteY1" fmla="*/ 152400 h 152400"/>
                            <a:gd name="connsiteX2" fmla="*/ 0 w 152400"/>
                            <a:gd name="connsiteY2" fmla="*/ 76200 h 152400"/>
                            <a:gd name="connsiteX3" fmla="*/ 76200 w 152400"/>
                            <a:gd name="connsiteY3" fmla="*/ 0 h 152400"/>
                            <a:gd name="connsiteX4" fmla="*/ 152400 w 152400"/>
                            <a:gd name="connsiteY4" fmla="*/ 76200 h 152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52400" h="152400">
                              <a:moveTo>
                                <a:pt x="152400" y="76200"/>
                              </a:moveTo>
                              <a:cubicBezTo>
                                <a:pt x="152400" y="118284"/>
                                <a:pt x="118284" y="152400"/>
                                <a:pt x="76200" y="152400"/>
                              </a:cubicBezTo>
                              <a:cubicBezTo>
                                <a:pt x="34116" y="152400"/>
                                <a:pt x="0" y="118284"/>
                                <a:pt x="0" y="76200"/>
                              </a:cubicBezTo>
                              <a:cubicBezTo>
                                <a:pt x="0" y="34116"/>
                                <a:pt x="34116" y="0"/>
                                <a:pt x="76200" y="0"/>
                              </a:cubicBezTo>
                              <a:cubicBezTo>
                                <a:pt x="118284" y="0"/>
                                <a:pt x="152400" y="34116"/>
                                <a:pt x="152400" y="7620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00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  <p:pic>
                    <p:nvPicPr>
                      <p:cNvPr id="118" name="그림 117" descr="흑백, 연기, 블랙, 구름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F9383953-9512-8BE6-EAE8-75FEC84C846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96534">
                        <a:off x="10675349" y="2898756"/>
                        <a:ext cx="141126" cy="267113"/>
                      </a:xfrm>
                      <a:prstGeom prst="rect">
                        <a:avLst/>
                      </a:prstGeom>
                      <a:effectLst>
                        <a:glow rad="50800">
                          <a:schemeClr val="tx1">
                            <a:lumMod val="95000"/>
                            <a:lumOff val="5000"/>
                            <a:alpha val="50000"/>
                          </a:schemeClr>
                        </a:glow>
                      </a:effectLst>
                    </p:spPr>
                  </p:pic>
                  <p:pic>
                    <p:nvPicPr>
                      <p:cNvPr id="119" name="그림 118" descr="흑백, 연기, 블랙, 구름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9A5CE764-ABE0-2593-112D-F9DF732BB0A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8903466" flipH="1">
                        <a:off x="10675349" y="2898752"/>
                        <a:ext cx="141126" cy="267113"/>
                      </a:xfrm>
                      <a:prstGeom prst="rect">
                        <a:avLst/>
                      </a:prstGeom>
                      <a:effectLst>
                        <a:glow rad="50800">
                          <a:schemeClr val="tx1">
                            <a:lumMod val="95000"/>
                            <a:lumOff val="5000"/>
                            <a:alpha val="50000"/>
                          </a:schemeClr>
                        </a:glow>
                      </a:effectLst>
                    </p:spPr>
                  </p:pic>
                </p:grpSp>
                <p:sp>
                  <p:nvSpPr>
                    <p:cNvPr id="149" name="TextBox 148">
                      <a:extLst>
                        <a:ext uri="{FF2B5EF4-FFF2-40B4-BE49-F238E27FC236}">
                          <a16:creationId xmlns:a16="http://schemas.microsoft.com/office/drawing/2014/main" id="{D6A0288A-FACB-592C-A2F4-9A817ADF469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124835" y="3080015"/>
                      <a:ext cx="155492" cy="10772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en-US" altLang="ko-KR" sz="700" dirty="0">
                          <a:effectLst>
                            <a:glow rad="127000">
                              <a:srgbClr val="FCFDD5"/>
                            </a:glow>
                          </a:effectLst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700</a:t>
                      </a:r>
                    </a:p>
                  </p:txBody>
                </p:sp>
              </p:grpSp>
              <p:grpSp>
                <p:nvGrpSpPr>
                  <p:cNvPr id="161" name="그룹 160">
                    <a:extLst>
                      <a:ext uri="{FF2B5EF4-FFF2-40B4-BE49-F238E27FC236}">
                        <a16:creationId xmlns:a16="http://schemas.microsoft.com/office/drawing/2014/main" id="{25D0528B-E117-FBB7-06CC-5D8F9815D532}"/>
                      </a:ext>
                    </a:extLst>
                  </p:cNvPr>
                  <p:cNvGrpSpPr/>
                  <p:nvPr/>
                </p:nvGrpSpPr>
                <p:grpSpPr>
                  <a:xfrm>
                    <a:off x="10546937" y="2565543"/>
                    <a:ext cx="306174" cy="560630"/>
                    <a:chOff x="10345007" y="2476747"/>
                    <a:chExt cx="306174" cy="560630"/>
                  </a:xfrm>
                </p:grpSpPr>
                <p:grpSp>
                  <p:nvGrpSpPr>
                    <p:cNvPr id="159" name="그룹 158">
                      <a:extLst>
                        <a:ext uri="{FF2B5EF4-FFF2-40B4-BE49-F238E27FC236}">
                          <a16:creationId xmlns:a16="http://schemas.microsoft.com/office/drawing/2014/main" id="{FB5856A6-8B5F-B029-1AF0-C3A8B868E0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51417" y="2476747"/>
                      <a:ext cx="293350" cy="185462"/>
                      <a:chOff x="10351417" y="2390056"/>
                      <a:chExt cx="293350" cy="185462"/>
                    </a:xfrm>
                  </p:grpSpPr>
                  <p:sp>
                    <p:nvSpPr>
                      <p:cNvPr id="134" name="화살표: 아래쪽 133">
                        <a:extLst>
                          <a:ext uri="{FF2B5EF4-FFF2-40B4-BE49-F238E27FC236}">
                            <a16:creationId xmlns:a16="http://schemas.microsoft.com/office/drawing/2014/main" id="{837E66F3-4E7B-3906-7E1E-0FB8DBD167C1}"/>
                          </a:ext>
                        </a:extLst>
                      </p:cNvPr>
                      <p:cNvSpPr/>
                      <p:nvPr/>
                    </p:nvSpPr>
                    <p:spPr>
                      <a:xfrm rot="15149821">
                        <a:off x="10466055" y="2452058"/>
                        <a:ext cx="64074" cy="182845"/>
                      </a:xfrm>
                      <a:prstGeom prst="downArrow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146" name="TextBox 145">
                        <a:extLst>
                          <a:ext uri="{FF2B5EF4-FFF2-40B4-BE49-F238E27FC236}">
                            <a16:creationId xmlns:a16="http://schemas.microsoft.com/office/drawing/2014/main" id="{DCF7582C-2469-43FD-E4B6-E4489554A96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351417" y="2390056"/>
                        <a:ext cx="293350" cy="107722"/>
                      </a:xfrm>
                      <a:prstGeom prst="rect">
                        <a:avLst/>
                      </a:prstGeom>
                      <a:noFill/>
                      <a:effectLst/>
                    </p:spPr>
                    <p:txBody>
                      <a:bodyPr wrap="none" lIns="0" tIns="0" rIns="0" bIns="0" rtlCol="0" anchor="t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7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1</a:t>
                        </a:r>
                        <a:r>
                          <a:rPr lang="ko-KR" altLang="en-US" sz="7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회 타격</a:t>
                        </a:r>
                        <a:endParaRPr lang="en-US" altLang="ko-KR" sz="7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160" name="그룹 159">
                      <a:extLst>
                        <a:ext uri="{FF2B5EF4-FFF2-40B4-BE49-F238E27FC236}">
                          <a16:creationId xmlns:a16="http://schemas.microsoft.com/office/drawing/2014/main" id="{D702D08A-733B-4D2D-D63E-448DBB9B6C6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45007" y="2844296"/>
                      <a:ext cx="306174" cy="193081"/>
                      <a:chOff x="10345007" y="2908799"/>
                      <a:chExt cx="306174" cy="193081"/>
                    </a:xfrm>
                  </p:grpSpPr>
                  <p:sp>
                    <p:nvSpPr>
                      <p:cNvPr id="147" name="TextBox 146">
                        <a:extLst>
                          <a:ext uri="{FF2B5EF4-FFF2-40B4-BE49-F238E27FC236}">
                            <a16:creationId xmlns:a16="http://schemas.microsoft.com/office/drawing/2014/main" id="{D8F80A3C-FD34-6769-740A-1A06B5D5EC1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345007" y="2994158"/>
                        <a:ext cx="306174" cy="107722"/>
                      </a:xfrm>
                      <a:prstGeom prst="rect">
                        <a:avLst/>
                      </a:prstGeom>
                      <a:noFill/>
                      <a:effectLst/>
                    </p:spPr>
                    <p:txBody>
                      <a:bodyPr wrap="none" lIns="0" tIns="0" rIns="0" bIns="0" rtlCol="0" anchor="t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7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5</a:t>
                        </a:r>
                        <a:r>
                          <a:rPr lang="ko-KR" altLang="en-US" sz="7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회 타격</a:t>
                        </a:r>
                        <a:endParaRPr lang="en-US" altLang="ko-KR" sz="7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endParaRPr>
                      </a:p>
                    </p:txBody>
                  </p:sp>
                  <p:sp>
                    <p:nvSpPr>
                      <p:cNvPr id="158" name="화살표: 아래쪽 157">
                        <a:extLst>
                          <a:ext uri="{FF2B5EF4-FFF2-40B4-BE49-F238E27FC236}">
                            <a16:creationId xmlns:a16="http://schemas.microsoft.com/office/drawing/2014/main" id="{26BDB05D-F9EF-8F26-5BF4-A8CBB4130DB9}"/>
                          </a:ext>
                        </a:extLst>
                      </p:cNvPr>
                      <p:cNvSpPr/>
                      <p:nvPr/>
                    </p:nvSpPr>
                    <p:spPr>
                      <a:xfrm rot="6450179" flipV="1">
                        <a:off x="10466057" y="2849413"/>
                        <a:ext cx="64074" cy="182845"/>
                      </a:xfrm>
                      <a:prstGeom prst="downArrow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</p:grpSp>
            </p:grpSp>
          </p:grpSp>
        </p:grpSp>
        <p:grpSp>
          <p:nvGrpSpPr>
            <p:cNvPr id="1080" name="그룹 1079">
              <a:extLst>
                <a:ext uri="{FF2B5EF4-FFF2-40B4-BE49-F238E27FC236}">
                  <a16:creationId xmlns:a16="http://schemas.microsoft.com/office/drawing/2014/main" id="{6E6B3382-B73E-5191-3B7E-D45AE7914AA5}"/>
                </a:ext>
              </a:extLst>
            </p:cNvPr>
            <p:cNvGrpSpPr/>
            <p:nvPr/>
          </p:nvGrpSpPr>
          <p:grpSpPr>
            <a:xfrm>
              <a:off x="6274321" y="1417988"/>
              <a:ext cx="2528605" cy="335646"/>
              <a:chOff x="6274321" y="1417988"/>
              <a:chExt cx="2528605" cy="335646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AD56BA-FE37-887F-4EC2-1BE193924C8A}"/>
                  </a:ext>
                </a:extLst>
              </p:cNvPr>
              <p:cNvSpPr txBox="1"/>
              <p:nvPr/>
            </p:nvSpPr>
            <p:spPr>
              <a:xfrm>
                <a:off x="6714213" y="1417988"/>
                <a:ext cx="2088713" cy="335646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10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결론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적을 직접 타격할 때 마다 연무 발생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CD7E4C3-BF54-B2E2-5CD3-B8B15C65D1E6}"/>
                  </a:ext>
                </a:extLst>
              </p:cNvPr>
              <p:cNvSpPr txBox="1"/>
              <p:nvPr/>
            </p:nvSpPr>
            <p:spPr>
              <a:xfrm>
                <a:off x="6274321" y="1476580"/>
                <a:ext cx="439892" cy="200055"/>
              </a:xfrm>
              <a:prstGeom prst="rect">
                <a:avLst/>
              </a:prstGeom>
              <a:noFill/>
              <a:effectLst/>
            </p:spPr>
            <p:txBody>
              <a:bodyPr wrap="none" lIns="216000" tIns="0" rIns="7200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300" dirty="0">
                    <a:solidFill>
                      <a:srgbClr val="FF0000"/>
                    </a:solidFill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  <a:sym typeface="Wingdings 3" panose="05040102010807070707" pitchFamily="18" charset="2"/>
                  </a:rPr>
                  <a:t></a:t>
                </a:r>
                <a:endParaRPr lang="en-US" altLang="ko-KR" sz="13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endParaRPr>
              </a:p>
            </p:txBody>
          </p: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57EFEB5-D9BD-558B-B899-273543C63D20}"/>
              </a:ext>
            </a:extLst>
          </p:cNvPr>
          <p:cNvGrpSpPr/>
          <p:nvPr/>
        </p:nvGrpSpPr>
        <p:grpSpPr>
          <a:xfrm>
            <a:off x="2768870" y="3801402"/>
            <a:ext cx="9423131" cy="2615640"/>
            <a:chOff x="2768870" y="3801402"/>
            <a:chExt cx="9423131" cy="2615640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7B7543A-AFC5-7243-0913-5244BC434F10}"/>
                </a:ext>
              </a:extLst>
            </p:cNvPr>
            <p:cNvSpPr txBox="1"/>
            <p:nvPr/>
          </p:nvSpPr>
          <p:spPr>
            <a:xfrm>
              <a:off x="2768871" y="3801402"/>
              <a:ext cx="888064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기획 과정 예시 ②</a:t>
              </a:r>
              <a:endParaRPr lang="en-US" altLang="ko-KR" dirty="0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AA8A7498-675C-D7A6-1C19-21CAEFC36DD3}"/>
                </a:ext>
              </a:extLst>
            </p:cNvPr>
            <p:cNvCxnSpPr>
              <a:cxnSpLocks/>
            </p:cNvCxnSpPr>
            <p:nvPr/>
          </p:nvCxnSpPr>
          <p:spPr>
            <a:xfrm>
              <a:off x="2768871" y="3978150"/>
              <a:ext cx="942313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B24D88DC-F693-2F83-1586-95AE4B8DAE97}"/>
                </a:ext>
              </a:extLst>
            </p:cNvPr>
            <p:cNvSpPr txBox="1"/>
            <p:nvPr/>
          </p:nvSpPr>
          <p:spPr>
            <a:xfrm>
              <a:off x="3656935" y="3816791"/>
              <a:ext cx="5451346" cy="138499"/>
            </a:xfrm>
            <a:prstGeom prst="rect">
              <a:avLst/>
            </a:prstGeom>
            <a:noFill/>
            <a:effectLst/>
          </p:spPr>
          <p:txBody>
            <a:bodyPr wrap="none" lIns="144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* ‘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DD5"/>
                  </a:highligh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DD5"/>
                  </a:highligh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기획 의도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DD5"/>
                  </a:highligh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DD5"/>
                  </a:highligh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소녀 도사가 작은 체구로 거대한 곰방대를 휘두르는 반전 매력을 지닌 캐릭터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 따른 스킬 액션 기획 과정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CDCAED8-8730-4A94-C89E-2FBF95C60F76}"/>
                </a:ext>
              </a:extLst>
            </p:cNvPr>
            <p:cNvGrpSpPr/>
            <p:nvPr/>
          </p:nvGrpSpPr>
          <p:grpSpPr>
            <a:xfrm>
              <a:off x="2768870" y="4649442"/>
              <a:ext cx="8605344" cy="1767600"/>
              <a:chOff x="2768870" y="4649442"/>
              <a:chExt cx="8605344" cy="1767600"/>
            </a:xfrm>
          </p:grpSpPr>
          <p:sp>
            <p:nvSpPr>
              <p:cNvPr id="1037" name="화살표: 아래쪽 1036">
                <a:extLst>
                  <a:ext uri="{FF2B5EF4-FFF2-40B4-BE49-F238E27FC236}">
                    <a16:creationId xmlns:a16="http://schemas.microsoft.com/office/drawing/2014/main" id="{8A643A3E-805C-86B4-B2D4-9F32DF581AD6}"/>
                  </a:ext>
                </a:extLst>
              </p:cNvPr>
              <p:cNvSpPr/>
              <p:nvPr/>
            </p:nvSpPr>
            <p:spPr>
              <a:xfrm rot="16200000">
                <a:off x="4666033" y="5441820"/>
                <a:ext cx="130082" cy="182845"/>
              </a:xfrm>
              <a:prstGeom prst="downArrow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010B2517-6B0E-783B-3801-05CDD3413263}"/>
                  </a:ext>
                </a:extLst>
              </p:cNvPr>
              <p:cNvGrpSpPr/>
              <p:nvPr/>
            </p:nvGrpSpPr>
            <p:grpSpPr>
              <a:xfrm>
                <a:off x="2768870" y="4649442"/>
                <a:ext cx="1763205" cy="1767600"/>
                <a:chOff x="2768870" y="4649442"/>
                <a:chExt cx="1763205" cy="1767600"/>
              </a:xfrm>
            </p:grpSpPr>
            <p:sp>
              <p:nvSpPr>
                <p:cNvPr id="173" name="직사각형 172">
                  <a:extLst>
                    <a:ext uri="{FF2B5EF4-FFF2-40B4-BE49-F238E27FC236}">
                      <a16:creationId xmlns:a16="http://schemas.microsoft.com/office/drawing/2014/main" id="{DDA73849-FD9C-8F9C-D198-372505B9DDCF}"/>
                    </a:ext>
                  </a:extLst>
                </p:cNvPr>
                <p:cNvSpPr/>
                <p:nvPr/>
              </p:nvSpPr>
              <p:spPr>
                <a:xfrm>
                  <a:off x="2768870" y="4649442"/>
                  <a:ext cx="1763205" cy="17676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C26950E6-8CE5-516C-5047-3FCA7FE9ED99}"/>
                    </a:ext>
                  </a:extLst>
                </p:cNvPr>
                <p:cNvSpPr/>
                <p:nvPr/>
              </p:nvSpPr>
              <p:spPr>
                <a:xfrm>
                  <a:off x="2768870" y="4649444"/>
                  <a:ext cx="1763204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A12F62F1-976B-66C7-48D7-B9231490E1C9}"/>
                    </a:ext>
                  </a:extLst>
                </p:cNvPr>
                <p:cNvSpPr txBox="1"/>
                <p:nvPr/>
              </p:nvSpPr>
              <p:spPr>
                <a:xfrm>
                  <a:off x="3241706" y="4687721"/>
                  <a:ext cx="817533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(1)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무기 컨셉 활용</a:t>
                  </a:r>
                  <a:endPara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C0E1EDF8-4F26-3528-42FF-A00D041993B7}"/>
                    </a:ext>
                  </a:extLst>
                </p:cNvPr>
                <p:cNvSpPr txBox="1"/>
                <p:nvPr/>
              </p:nvSpPr>
              <p:spPr>
                <a:xfrm>
                  <a:off x="3038926" y="4864497"/>
                  <a:ext cx="1223092" cy="19581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곰방대에서 뿜어져 나오는 연무</a:t>
                  </a:r>
                  <a:endPara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pic>
              <p:nvPicPr>
                <p:cNvPr id="1096" name="그림 1095" descr="흑백, 스크린샷, 블랙, 연기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C5051E82-3834-5969-34FC-4AD528D737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68567" y="5326635"/>
                  <a:ext cx="1163810" cy="808377"/>
                </a:xfrm>
                <a:prstGeom prst="rect">
                  <a:avLst/>
                </a:prstGeom>
              </p:spPr>
            </p:pic>
          </p:grpSp>
          <p:sp>
            <p:nvSpPr>
              <p:cNvPr id="1122" name="화살표: 아래쪽 1121">
                <a:extLst>
                  <a:ext uri="{FF2B5EF4-FFF2-40B4-BE49-F238E27FC236}">
                    <a16:creationId xmlns:a16="http://schemas.microsoft.com/office/drawing/2014/main" id="{BD5558D5-FD86-80F4-3218-4A1458BCD42F}"/>
                  </a:ext>
                </a:extLst>
              </p:cNvPr>
              <p:cNvSpPr/>
              <p:nvPr/>
            </p:nvSpPr>
            <p:spPr>
              <a:xfrm rot="16200000">
                <a:off x="7927667" y="5441820"/>
                <a:ext cx="130082" cy="182845"/>
              </a:xfrm>
              <a:prstGeom prst="downArrow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A4BEEC42-6B4C-E305-9B77-36BBEA05FB75}"/>
                  </a:ext>
                </a:extLst>
              </p:cNvPr>
              <p:cNvGrpSpPr/>
              <p:nvPr/>
            </p:nvGrpSpPr>
            <p:grpSpPr>
              <a:xfrm>
                <a:off x="4930072" y="4649442"/>
                <a:ext cx="2863637" cy="1767600"/>
                <a:chOff x="4888178" y="4649442"/>
                <a:chExt cx="2863637" cy="1767600"/>
              </a:xfrm>
            </p:grpSpPr>
            <p:sp>
              <p:nvSpPr>
                <p:cNvPr id="1039" name="직사각형 1038">
                  <a:extLst>
                    <a:ext uri="{FF2B5EF4-FFF2-40B4-BE49-F238E27FC236}">
                      <a16:creationId xmlns:a16="http://schemas.microsoft.com/office/drawing/2014/main" id="{185D504C-8008-A52C-6EB3-880F3AF7312B}"/>
                    </a:ext>
                  </a:extLst>
                </p:cNvPr>
                <p:cNvSpPr/>
                <p:nvPr/>
              </p:nvSpPr>
              <p:spPr>
                <a:xfrm>
                  <a:off x="4888178" y="4649442"/>
                  <a:ext cx="2863637" cy="17676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0" name="직사각형 1039">
                  <a:extLst>
                    <a:ext uri="{FF2B5EF4-FFF2-40B4-BE49-F238E27FC236}">
                      <a16:creationId xmlns:a16="http://schemas.microsoft.com/office/drawing/2014/main" id="{CFA5741C-30D2-C635-0053-579527F87AFC}"/>
                    </a:ext>
                  </a:extLst>
                </p:cNvPr>
                <p:cNvSpPr/>
                <p:nvPr/>
              </p:nvSpPr>
              <p:spPr>
                <a:xfrm>
                  <a:off x="4888179" y="4649443"/>
                  <a:ext cx="2863635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4" name="TextBox 1043">
                  <a:extLst>
                    <a:ext uri="{FF2B5EF4-FFF2-40B4-BE49-F238E27FC236}">
                      <a16:creationId xmlns:a16="http://schemas.microsoft.com/office/drawing/2014/main" id="{707E2B94-4157-77CA-8E10-A06265175C1D}"/>
                    </a:ext>
                  </a:extLst>
                </p:cNvPr>
                <p:cNvSpPr txBox="1"/>
                <p:nvPr/>
              </p:nvSpPr>
              <p:spPr>
                <a:xfrm>
                  <a:off x="5915238" y="4687720"/>
                  <a:ext cx="809517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90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(2) </a:t>
                  </a:r>
                  <a:r>
                    <a:rPr lang="ko-KR" altLang="en-US" dirty="0"/>
                    <a:t>아이디어 획득</a:t>
                  </a:r>
                  <a:endParaRPr lang="en-US" altLang="ko-KR" dirty="0"/>
                </a:p>
              </p:txBody>
            </p:sp>
            <p:sp>
              <p:nvSpPr>
                <p:cNvPr id="1045" name="TextBox 1044">
                  <a:extLst>
                    <a:ext uri="{FF2B5EF4-FFF2-40B4-BE49-F238E27FC236}">
                      <a16:creationId xmlns:a16="http://schemas.microsoft.com/office/drawing/2014/main" id="{9C6F6245-F394-1A5E-5328-9FFC663A1F35}"/>
                    </a:ext>
                  </a:extLst>
                </p:cNvPr>
                <p:cNvSpPr txBox="1"/>
                <p:nvPr/>
              </p:nvSpPr>
              <p:spPr>
                <a:xfrm>
                  <a:off x="4976680" y="4864496"/>
                  <a:ext cx="2686633" cy="19581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ko-KR" altLang="en-US" dirty="0">
                      <a:solidFill>
                        <a:schemeClr val="tx1"/>
                      </a:solidFill>
                    </a:rPr>
                    <a:t>엔진 점화 시 발생하는 연기처럼 </a:t>
                  </a:r>
                  <a:r>
                    <a:rPr lang="ko-KR" altLang="en-US" dirty="0"/>
                    <a:t>연무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가 </a:t>
                  </a:r>
                  <a:r>
                    <a:rPr lang="ko-KR" altLang="en-US" dirty="0"/>
                    <a:t>추진력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이 될 수 있지 않을까</a:t>
                  </a:r>
                  <a:r>
                    <a:rPr lang="en-US" altLang="ko-KR" dirty="0">
                      <a:solidFill>
                        <a:schemeClr val="tx1"/>
                      </a:solidFill>
                    </a:rPr>
                    <a:t>?</a:t>
                  </a: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4A237B38-294F-9BBA-185F-A1D330D5E230}"/>
                    </a:ext>
                  </a:extLst>
                </p:cNvPr>
                <p:cNvGrpSpPr/>
                <p:nvPr/>
              </p:nvGrpSpPr>
              <p:grpSpPr>
                <a:xfrm>
                  <a:off x="5130904" y="5264438"/>
                  <a:ext cx="2378185" cy="1071916"/>
                  <a:chOff x="5391556" y="5386146"/>
                  <a:chExt cx="2378185" cy="1071916"/>
                </a:xfrm>
              </p:grpSpPr>
              <p:grpSp>
                <p:nvGrpSpPr>
                  <p:cNvPr id="20" name="그룹 19">
                    <a:extLst>
                      <a:ext uri="{FF2B5EF4-FFF2-40B4-BE49-F238E27FC236}">
                        <a16:creationId xmlns:a16="http://schemas.microsoft.com/office/drawing/2014/main" id="{CC38E71F-9EF6-95AE-C9F0-3814A2420256}"/>
                      </a:ext>
                    </a:extLst>
                  </p:cNvPr>
                  <p:cNvGrpSpPr/>
                  <p:nvPr/>
                </p:nvGrpSpPr>
                <p:grpSpPr>
                  <a:xfrm>
                    <a:off x="5391556" y="5390658"/>
                    <a:ext cx="1072979" cy="1067404"/>
                    <a:chOff x="5234176" y="5390658"/>
                    <a:chExt cx="1072979" cy="1067404"/>
                  </a:xfrm>
                </p:grpSpPr>
                <p:pic>
                  <p:nvPicPr>
                    <p:cNvPr id="1026" name="Picture 2" descr="/사진=디디다 컴퍼니 제공">
                      <a:extLst>
                        <a:ext uri="{FF2B5EF4-FFF2-40B4-BE49-F238E27FC236}">
                          <a16:creationId xmlns:a16="http://schemas.microsoft.com/office/drawing/2014/main" id="{52BACFB4-E380-F7AB-E524-3FB1B485580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7772" t="14834" r="21957"/>
                    <a:stretch>
                      <a:fillRect/>
                    </a:stretch>
                  </p:blipFill>
                  <p:spPr bwMode="auto">
                    <a:xfrm>
                      <a:off x="5234176" y="5390658"/>
                      <a:ext cx="1072979" cy="81276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99FB87D1-D19C-98F4-088E-4E826AC1BED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79720" y="6242618"/>
                      <a:ext cx="581891" cy="215444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&lt;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추진력 예시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1&gt;</a:t>
                      </a:r>
                    </a:p>
                    <a:p>
                      <a:pPr algn="ctr"/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엔진 점화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  <p:grpSp>
                <p:nvGrpSpPr>
                  <p:cNvPr id="19" name="그룹 18">
                    <a:extLst>
                      <a:ext uri="{FF2B5EF4-FFF2-40B4-BE49-F238E27FC236}">
                        <a16:creationId xmlns:a16="http://schemas.microsoft.com/office/drawing/2014/main" id="{2541BCC3-10A1-FEE2-763A-A2D90ED3AA9F}"/>
                      </a:ext>
                    </a:extLst>
                  </p:cNvPr>
                  <p:cNvGrpSpPr/>
                  <p:nvPr/>
                </p:nvGrpSpPr>
                <p:grpSpPr>
                  <a:xfrm>
                    <a:off x="6744056" y="5386146"/>
                    <a:ext cx="1025685" cy="1071916"/>
                    <a:chOff x="6715140" y="5386146"/>
                    <a:chExt cx="1025685" cy="1071916"/>
                  </a:xfrm>
                </p:grpSpPr>
                <p:pic>
                  <p:nvPicPr>
                    <p:cNvPr id="1028" name="Picture 4" descr="15124800067_2ef6db28fc_o">
                      <a:extLst>
                        <a:ext uri="{FF2B5EF4-FFF2-40B4-BE49-F238E27FC236}">
                          <a16:creationId xmlns:a16="http://schemas.microsoft.com/office/drawing/2014/main" id="{A046588C-D176-78A6-49D9-FF64044EC7A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2584" t="20856" r="27191" b="43131"/>
                    <a:stretch>
                      <a:fillRect/>
                    </a:stretch>
                  </p:blipFill>
                  <p:spPr bwMode="auto">
                    <a:xfrm>
                      <a:off x="6715140" y="5386146"/>
                      <a:ext cx="1025685" cy="81276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D57A9D0A-B650-247F-84ED-BE05FEEFA7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30625" y="6242618"/>
                      <a:ext cx="594715" cy="215444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&lt;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추진력 예시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2&gt;</a:t>
                      </a:r>
                    </a:p>
                    <a:p>
                      <a:pPr algn="ctr"/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플라이보드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</p:grpSp>
          </p:grp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AB15BEA0-1272-ED6F-56D6-FCEEDCA867F5}"/>
                  </a:ext>
                </a:extLst>
              </p:cNvPr>
              <p:cNvGrpSpPr/>
              <p:nvPr/>
            </p:nvGrpSpPr>
            <p:grpSpPr>
              <a:xfrm>
                <a:off x="8191706" y="4649442"/>
                <a:ext cx="3182508" cy="1767600"/>
                <a:chOff x="8107917" y="4649442"/>
                <a:chExt cx="3182508" cy="1767600"/>
              </a:xfrm>
            </p:grpSpPr>
            <p:sp>
              <p:nvSpPr>
                <p:cNvPr id="1128" name="직사각형 1127">
                  <a:extLst>
                    <a:ext uri="{FF2B5EF4-FFF2-40B4-BE49-F238E27FC236}">
                      <a16:creationId xmlns:a16="http://schemas.microsoft.com/office/drawing/2014/main" id="{F18958E4-A1D3-E6C2-FCEF-7DCEB3D3EE73}"/>
                    </a:ext>
                  </a:extLst>
                </p:cNvPr>
                <p:cNvSpPr/>
                <p:nvPr/>
              </p:nvSpPr>
              <p:spPr>
                <a:xfrm>
                  <a:off x="8107917" y="4649442"/>
                  <a:ext cx="3182508" cy="17676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9" name="직사각형 1128">
                  <a:extLst>
                    <a:ext uri="{FF2B5EF4-FFF2-40B4-BE49-F238E27FC236}">
                      <a16:creationId xmlns:a16="http://schemas.microsoft.com/office/drawing/2014/main" id="{C94583D0-7964-606E-6262-CD7ECF6A8909}"/>
                    </a:ext>
                  </a:extLst>
                </p:cNvPr>
                <p:cNvSpPr/>
                <p:nvPr/>
              </p:nvSpPr>
              <p:spPr>
                <a:xfrm>
                  <a:off x="8107918" y="4649444"/>
                  <a:ext cx="3182507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0" name="TextBox 1129">
                  <a:extLst>
                    <a:ext uri="{FF2B5EF4-FFF2-40B4-BE49-F238E27FC236}">
                      <a16:creationId xmlns:a16="http://schemas.microsoft.com/office/drawing/2014/main" id="{33D1ADC3-CC5B-FA59-771C-6A1832CD2834}"/>
                    </a:ext>
                  </a:extLst>
                </p:cNvPr>
                <p:cNvSpPr txBox="1"/>
                <p:nvPr/>
              </p:nvSpPr>
              <p:spPr>
                <a:xfrm>
                  <a:off x="9246323" y="4687721"/>
                  <a:ext cx="905697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90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(3) </a:t>
                  </a:r>
                  <a:r>
                    <a:rPr lang="ko-KR" altLang="en-US" dirty="0"/>
                    <a:t>아이디어 구체화</a:t>
                  </a:r>
                  <a:endParaRPr lang="en-US" altLang="ko-KR" dirty="0"/>
                </a:p>
              </p:txBody>
            </p:sp>
            <p:grpSp>
              <p:nvGrpSpPr>
                <p:cNvPr id="1144" name="그룹 1143">
                  <a:extLst>
                    <a:ext uri="{FF2B5EF4-FFF2-40B4-BE49-F238E27FC236}">
                      <a16:creationId xmlns:a16="http://schemas.microsoft.com/office/drawing/2014/main" id="{0766F537-42C2-D1FB-EE0E-EC6F601257DD}"/>
                    </a:ext>
                  </a:extLst>
                </p:cNvPr>
                <p:cNvGrpSpPr/>
                <p:nvPr/>
              </p:nvGrpSpPr>
              <p:grpSpPr>
                <a:xfrm>
                  <a:off x="8286925" y="4864497"/>
                  <a:ext cx="2824492" cy="324746"/>
                  <a:chOff x="9380030" y="2109773"/>
                  <a:chExt cx="2824492" cy="324746"/>
                </a:xfrm>
              </p:grpSpPr>
              <p:sp>
                <p:nvSpPr>
                  <p:cNvPr id="1142" name="TextBox 1141">
                    <a:extLst>
                      <a:ext uri="{FF2B5EF4-FFF2-40B4-BE49-F238E27FC236}">
                        <a16:creationId xmlns:a16="http://schemas.microsoft.com/office/drawing/2014/main" id="{5EB742ED-2B62-BC51-47E4-898BFA2242D3}"/>
                      </a:ext>
                    </a:extLst>
                  </p:cNvPr>
                  <p:cNvSpPr txBox="1"/>
                  <p:nvPr/>
                </p:nvSpPr>
                <p:spPr>
                  <a:xfrm>
                    <a:off x="9380030" y="2109773"/>
                    <a:ext cx="2824492" cy="19581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72000" rIns="0" bIns="0" rtlCol="0" anchor="t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곰방대에서 뿜어져 나오는 </a:t>
                    </a:r>
                    <a:r>
                      <a:rPr lang="ko-KR" altLang="en-US" dirty="0"/>
                      <a:t>연무가 추진력</a:t>
                    </a:r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이 되어 </a:t>
                    </a:r>
                    <a:r>
                      <a:rPr lang="ko-KR" altLang="en-US" dirty="0"/>
                      <a:t>캐릭터의 움직임을 보조</a:t>
                    </a:r>
                    <a:endParaRPr lang="en-US" altLang="ko-KR" dirty="0"/>
                  </a:p>
                </p:txBody>
              </p:sp>
              <p:sp>
                <p:nvSpPr>
                  <p:cNvPr id="1143" name="TextBox 1142">
                    <a:extLst>
                      <a:ext uri="{FF2B5EF4-FFF2-40B4-BE49-F238E27FC236}">
                        <a16:creationId xmlns:a16="http://schemas.microsoft.com/office/drawing/2014/main" id="{F48C9F4C-3E09-D914-C692-81A3850E6841}"/>
                      </a:ext>
                    </a:extLst>
                  </p:cNvPr>
                  <p:cNvSpPr txBox="1"/>
                  <p:nvPr/>
                </p:nvSpPr>
                <p:spPr>
                  <a:xfrm>
                    <a:off x="9702232" y="2326797"/>
                    <a:ext cx="2180084" cy="107722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DD5"/>
                        </a:highlight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작은 체구의 소녀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가 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DD5"/>
                        </a:highlight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거대한 무기를 휘두르는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컨셉의 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DD5"/>
                        </a:highlight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설득력 증가</a:t>
                    </a:r>
                  </a:p>
                </p:txBody>
              </p:sp>
            </p:grp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5A77A556-4DC7-32C1-E0B7-7C4FEB89A11A}"/>
                    </a:ext>
                  </a:extLst>
                </p:cNvPr>
                <p:cNvGrpSpPr/>
                <p:nvPr/>
              </p:nvGrpSpPr>
              <p:grpSpPr>
                <a:xfrm>
                  <a:off x="8415687" y="5359709"/>
                  <a:ext cx="2658409" cy="976645"/>
                  <a:chOff x="8931833" y="5499854"/>
                  <a:chExt cx="2658409" cy="976645"/>
                </a:xfrm>
              </p:grpSpPr>
              <p:grpSp>
                <p:nvGrpSpPr>
                  <p:cNvPr id="49" name="그룹 48">
                    <a:extLst>
                      <a:ext uri="{FF2B5EF4-FFF2-40B4-BE49-F238E27FC236}">
                        <a16:creationId xmlns:a16="http://schemas.microsoft.com/office/drawing/2014/main" id="{C2746C41-37F3-C13E-53B3-5137AA12FFD9}"/>
                      </a:ext>
                    </a:extLst>
                  </p:cNvPr>
                  <p:cNvGrpSpPr/>
                  <p:nvPr/>
                </p:nvGrpSpPr>
                <p:grpSpPr>
                  <a:xfrm>
                    <a:off x="10317458" y="5499854"/>
                    <a:ext cx="1272784" cy="976645"/>
                    <a:chOff x="10295490" y="5499854"/>
                    <a:chExt cx="1272784" cy="976645"/>
                  </a:xfrm>
                </p:grpSpPr>
                <p:pic>
                  <p:nvPicPr>
                    <p:cNvPr id="1104" name="Picture 6" descr="viewimage.php?id=20b2de2ef0dc2fa97cb3d2&amp;no=24b0d769e1d32ca73cef85fa11d02831dc7f5dc338ba31e98e3bdf94c40ffda8298e86580002f0337d7b21fe80ec8868ff34113c64b6a26c5c4e4daa2141abb40591">
                      <a:extLst>
                        <a:ext uri="{FF2B5EF4-FFF2-40B4-BE49-F238E27FC236}">
                          <a16:creationId xmlns:a16="http://schemas.microsoft.com/office/drawing/2014/main" id="{18ED91ED-6910-391A-4A95-DB6A7490390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422" t="28617" r="9030" b="36977"/>
                    <a:stretch>
                      <a:fillRect/>
                    </a:stretch>
                  </p:blipFill>
                  <p:spPr bwMode="auto">
                    <a:xfrm>
                      <a:off x="10403768" y="5499854"/>
                      <a:ext cx="1056228" cy="73641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109" name="TextBox 1108">
                      <a:extLst>
                        <a:ext uri="{FF2B5EF4-FFF2-40B4-BE49-F238E27FC236}">
                          <a16:creationId xmlns:a16="http://schemas.microsoft.com/office/drawing/2014/main" id="{B6F3FE51-AE7E-9490-3B32-A551B43E1C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295490" y="6261055"/>
                      <a:ext cx="1272784" cy="215444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&lt;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추진력을 얻는 무기 예시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&gt;</a:t>
                      </a:r>
                    </a:p>
                    <a:p>
                      <a:pPr algn="ctr"/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엑셀 엑스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몬스터 헌터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 </a:t>
                      </a:r>
                      <a:r>
                        <a:rPr lang="ko-KR" altLang="en-US" sz="7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익스플로어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p:txBody>
                </p:sp>
              </p:grpSp>
              <p:grpSp>
                <p:nvGrpSpPr>
                  <p:cNvPr id="50" name="그룹 49">
                    <a:extLst>
                      <a:ext uri="{FF2B5EF4-FFF2-40B4-BE49-F238E27FC236}">
                        <a16:creationId xmlns:a16="http://schemas.microsoft.com/office/drawing/2014/main" id="{FC93CD67-A7A3-9203-B77C-DA68BD4A94F7}"/>
                      </a:ext>
                    </a:extLst>
                  </p:cNvPr>
                  <p:cNvGrpSpPr/>
                  <p:nvPr/>
                </p:nvGrpSpPr>
                <p:grpSpPr>
                  <a:xfrm>
                    <a:off x="8931833" y="5499854"/>
                    <a:ext cx="1166731" cy="976645"/>
                    <a:chOff x="8805637" y="5499854"/>
                    <a:chExt cx="1166731" cy="976645"/>
                  </a:xfrm>
                </p:grpSpPr>
                <p:pic>
                  <p:nvPicPr>
                    <p:cNvPr id="44" name="그림 43">
                      <a:extLst>
                        <a:ext uri="{FF2B5EF4-FFF2-40B4-BE49-F238E27FC236}">
                          <a16:creationId xmlns:a16="http://schemas.microsoft.com/office/drawing/2014/main" id="{B4E31DAD-201B-22C7-EE4C-D7C5F075C93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8805637" y="5499854"/>
                      <a:ext cx="1166731" cy="7380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846E7096-F083-50A4-E3D7-0A28F52424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41151" y="6261055"/>
                      <a:ext cx="695703" cy="215444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&lt;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움직임 보조 예시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&gt;</a:t>
                      </a:r>
                    </a:p>
                    <a:p>
                      <a:pPr algn="ctr"/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아이언맨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</p:grpSp>
          </p:grp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D3AB33E-2913-DDE2-E7B1-386B08F0B102}"/>
                </a:ext>
              </a:extLst>
            </p:cNvPr>
            <p:cNvGrpSpPr/>
            <p:nvPr/>
          </p:nvGrpSpPr>
          <p:grpSpPr>
            <a:xfrm>
              <a:off x="2768870" y="4098744"/>
              <a:ext cx="9423131" cy="550699"/>
              <a:chOff x="2768870" y="4098744"/>
              <a:chExt cx="9423131" cy="550699"/>
            </a:xfrm>
          </p:grpSpPr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7B9153ED-FDF2-FE2E-8CA2-EB3C35E8D839}"/>
                  </a:ext>
                </a:extLst>
              </p:cNvPr>
              <p:cNvGrpSpPr/>
              <p:nvPr/>
            </p:nvGrpSpPr>
            <p:grpSpPr>
              <a:xfrm>
                <a:off x="2768870" y="4098744"/>
                <a:ext cx="9423131" cy="215053"/>
                <a:chOff x="2768869" y="2025191"/>
                <a:chExt cx="9423131" cy="215053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0EFA4A7C-61E6-4126-7ED8-D65949C1F812}"/>
                    </a:ext>
                  </a:extLst>
                </p:cNvPr>
                <p:cNvSpPr/>
                <p:nvPr/>
              </p:nvSpPr>
              <p:spPr>
                <a:xfrm>
                  <a:off x="2768869" y="2025191"/>
                  <a:ext cx="9423131" cy="215053"/>
                </a:xfrm>
                <a:prstGeom prst="rect">
                  <a:avLst/>
                </a:prstGeom>
                <a:solidFill>
                  <a:srgbClr val="E1F2FF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AE151F9-ADC1-B19F-8D2F-D1D2BF083EF5}"/>
                    </a:ext>
                  </a:extLst>
                </p:cNvPr>
                <p:cNvSpPr txBox="1"/>
                <p:nvPr/>
              </p:nvSpPr>
              <p:spPr>
                <a:xfrm>
                  <a:off x="2768869" y="2055773"/>
                  <a:ext cx="5857941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72000" tIns="0" rIns="0" bIns="0" rtlCol="0" anchor="t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en-US" altLang="ko-KR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문제 사항 </a:t>
                  </a:r>
                  <a:r>
                    <a:rPr lang="en-US" altLang="ko-KR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1]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작은 체구의 소녀가 거대하고 무거운 </a:t>
                  </a:r>
                  <a:r>
                    <a:rPr lang="ko-KR" altLang="en-US" sz="1000" dirty="0" err="1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둔기류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무기를 손 쉽게 휘두르는 액션은 몰입감이 떨어지는 것 같다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544F3A8A-C342-AB0F-80A9-F2E3CC0B1037}"/>
                  </a:ext>
                </a:extLst>
              </p:cNvPr>
              <p:cNvGrpSpPr/>
              <p:nvPr/>
            </p:nvGrpSpPr>
            <p:grpSpPr>
              <a:xfrm>
                <a:off x="3359493" y="4313797"/>
                <a:ext cx="2583007" cy="335646"/>
                <a:chOff x="3377576" y="1473652"/>
                <a:chExt cx="2583007" cy="335646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8C281503-FCA6-3A95-84A7-99388E12F471}"/>
                    </a:ext>
                  </a:extLst>
                </p:cNvPr>
                <p:cNvSpPr txBox="1"/>
                <p:nvPr/>
              </p:nvSpPr>
              <p:spPr>
                <a:xfrm>
                  <a:off x="3573711" y="1473652"/>
                  <a:ext cx="2386872" cy="335646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108000" rtlCol="0" anchor="t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en-US" altLang="ko-KR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해결 방법</a:t>
                  </a:r>
                  <a:r>
                    <a:rPr lang="en-US" altLang="ko-KR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 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무기에서 뿜어져 나오는 연무를 활용</a:t>
                  </a:r>
                  <a:endPara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601FBCE-B823-7FAB-6EEB-617CC31447B2}"/>
                    </a:ext>
                  </a:extLst>
                </p:cNvPr>
                <p:cNvSpPr txBox="1"/>
                <p:nvPr/>
              </p:nvSpPr>
              <p:spPr>
                <a:xfrm>
                  <a:off x="3377576" y="1473652"/>
                  <a:ext cx="200943" cy="22659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72000" bIns="0" rtlCol="0" anchor="t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en-US" altLang="ko-KR" sz="1000" dirty="0">
                      <a:solidFill>
                        <a:srgbClr val="FF0000"/>
                      </a:solidFill>
                      <a:latin typeface="Pretendard Black" panose="02000A03000000020004" pitchFamily="2" charset="-127"/>
                      <a:ea typeface="Pretendard Black" panose="02000A03000000020004" pitchFamily="2" charset="-127"/>
                      <a:cs typeface="Pretendard Black" panose="02000A03000000020004" pitchFamily="2" charset="-127"/>
                    </a:rPr>
                    <a:t>↳</a:t>
                  </a:r>
                </a:p>
              </p:txBody>
            </p:sp>
          </p:grpSp>
          <p:grpSp>
            <p:nvGrpSpPr>
              <p:cNvPr id="1081" name="그룹 1080">
                <a:extLst>
                  <a:ext uri="{FF2B5EF4-FFF2-40B4-BE49-F238E27FC236}">
                    <a16:creationId xmlns:a16="http://schemas.microsoft.com/office/drawing/2014/main" id="{AB9D2911-2F1D-0D84-6917-A38B61716640}"/>
                  </a:ext>
                </a:extLst>
              </p:cNvPr>
              <p:cNvGrpSpPr/>
              <p:nvPr/>
            </p:nvGrpSpPr>
            <p:grpSpPr>
              <a:xfrm>
                <a:off x="5942500" y="4313797"/>
                <a:ext cx="2938974" cy="335646"/>
                <a:chOff x="5942500" y="4475109"/>
                <a:chExt cx="2938974" cy="335646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CF0086AB-879F-D14F-3251-9536B316EC3D}"/>
                    </a:ext>
                  </a:extLst>
                </p:cNvPr>
                <p:cNvSpPr txBox="1"/>
                <p:nvPr/>
              </p:nvSpPr>
              <p:spPr>
                <a:xfrm>
                  <a:off x="6382392" y="4475109"/>
                  <a:ext cx="2499082" cy="335646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108000" rtlCol="0" anchor="t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en-US" altLang="ko-KR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결론</a:t>
                  </a:r>
                  <a:r>
                    <a:rPr lang="en-US" altLang="ko-KR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 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연무가 추진력이 되어 캐릭터의 움직임 보조</a:t>
                  </a:r>
                  <a:endPara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636DCFD-420C-83C3-41AA-3FB606013818}"/>
                    </a:ext>
                  </a:extLst>
                </p:cNvPr>
                <p:cNvSpPr txBox="1"/>
                <p:nvPr/>
              </p:nvSpPr>
              <p:spPr>
                <a:xfrm>
                  <a:off x="5942500" y="4533701"/>
                  <a:ext cx="439892" cy="200055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216000" tIns="0" rIns="72000" bIns="0" rtlCol="0" anchor="t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en-US" altLang="ko-KR" sz="1300" dirty="0">
                      <a:solidFill>
                        <a:srgbClr val="FF0000"/>
                      </a:solidFill>
                      <a:latin typeface="Pretendard Black" panose="02000A03000000020004" pitchFamily="2" charset="-127"/>
                      <a:ea typeface="Pretendard Black" panose="02000A03000000020004" pitchFamily="2" charset="-127"/>
                      <a:cs typeface="Pretendard Black" panose="02000A03000000020004" pitchFamily="2" charset="-127"/>
                      <a:sym typeface="Wingdings 3" panose="05040102010807070707" pitchFamily="18" charset="2"/>
                    </a:rPr>
                    <a:t></a:t>
                  </a:r>
                  <a:endParaRPr lang="en-US" altLang="ko-KR" sz="1300" dirty="0">
                    <a:solidFill>
                      <a:srgbClr val="FF0000"/>
                    </a:solidFill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</a:endParaRPr>
                </a:p>
              </p:txBody>
            </p:sp>
          </p:grpSp>
        </p:grp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47F71524-0A39-59C6-FC38-03A2A2932C29}"/>
              </a:ext>
            </a:extLst>
          </p:cNvPr>
          <p:cNvGrpSpPr/>
          <p:nvPr/>
        </p:nvGrpSpPr>
        <p:grpSpPr>
          <a:xfrm>
            <a:off x="1746388" y="6496355"/>
            <a:ext cx="2081978" cy="234048"/>
            <a:chOff x="131068" y="6812931"/>
            <a:chExt cx="2081978" cy="23404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AD303C-1EB6-C35D-1476-226D0C43C54C}"/>
                </a:ext>
              </a:extLst>
            </p:cNvPr>
            <p:cNvSpPr txBox="1"/>
            <p:nvPr/>
          </p:nvSpPr>
          <p:spPr>
            <a:xfrm>
              <a:off x="436919" y="6893091"/>
              <a:ext cx="1776127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0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다온</a:t>
              </a:r>
              <a:r>
                <a:rPr lang="en-US" altLang="ko-KR" sz="10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 기획서</a:t>
              </a:r>
              <a:r>
                <a:rPr lang="en-US" altLang="ko-KR" sz="10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모음</a:t>
              </a:r>
              <a:r>
                <a:rPr lang="en-US" altLang="ko-KR" sz="10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(One Drive)</a:t>
              </a:r>
              <a:endParaRPr lang="ko-KR" altLang="en-US" sz="1100" u="sng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3" name="직사각형 12">
              <a:hlinkClick r:id="rId15" tooltip="문서 열기"/>
              <a:extLst>
                <a:ext uri="{FF2B5EF4-FFF2-40B4-BE49-F238E27FC236}">
                  <a16:creationId xmlns:a16="http://schemas.microsoft.com/office/drawing/2014/main" id="{6F5CABC0-6CCE-8D40-F7BE-5B2C769A1C4A}"/>
                </a:ext>
              </a:extLst>
            </p:cNvPr>
            <p:cNvSpPr/>
            <p:nvPr/>
          </p:nvSpPr>
          <p:spPr>
            <a:xfrm>
              <a:off x="131068" y="6812932"/>
              <a:ext cx="2081978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CF8E9A69-ED66-3F0E-51B5-DFFD5FC56541}"/>
                </a:ext>
              </a:extLst>
            </p:cNvPr>
            <p:cNvGrpSpPr/>
            <p:nvPr/>
          </p:nvGrpSpPr>
          <p:grpSpPr>
            <a:xfrm>
              <a:off x="131069" y="6812931"/>
              <a:ext cx="251601" cy="234047"/>
              <a:chOff x="5484238" y="4698298"/>
              <a:chExt cx="243810" cy="226800"/>
            </a:xfrm>
          </p:grpSpPr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26395848-3C5B-7BBD-D530-358F7BF90B40}"/>
                  </a:ext>
                </a:extLst>
              </p:cNvPr>
              <p:cNvSpPr/>
              <p:nvPr/>
            </p:nvSpPr>
            <p:spPr>
              <a:xfrm>
                <a:off x="5540938" y="4789018"/>
                <a:ext cx="187110" cy="136080"/>
              </a:xfrm>
              <a:custGeom>
                <a:avLst/>
                <a:gdLst>
                  <a:gd name="connsiteX0" fmla="*/ 96390 w 187110"/>
                  <a:gd name="connsiteY0" fmla="*/ 17010 h 136080"/>
                  <a:gd name="connsiteX1" fmla="*/ 0 w 187110"/>
                  <a:gd name="connsiteY1" fmla="*/ 0 h 136080"/>
                  <a:gd name="connsiteX2" fmla="*/ 0 w 187110"/>
                  <a:gd name="connsiteY2" fmla="*/ 125687 h 136080"/>
                  <a:gd name="connsiteX3" fmla="*/ 10393 w 187110"/>
                  <a:gd name="connsiteY3" fmla="*/ 136080 h 136080"/>
                  <a:gd name="connsiteX4" fmla="*/ 10393 w 187110"/>
                  <a:gd name="connsiteY4" fmla="*/ 136080 h 136080"/>
                  <a:gd name="connsiteX5" fmla="*/ 176717 w 187110"/>
                  <a:gd name="connsiteY5" fmla="*/ 136080 h 136080"/>
                  <a:gd name="connsiteX6" fmla="*/ 187110 w 187110"/>
                  <a:gd name="connsiteY6" fmla="*/ 125687 h 136080"/>
                  <a:gd name="connsiteX7" fmla="*/ 187110 w 187110"/>
                  <a:gd name="connsiteY7" fmla="*/ 125687 h 136080"/>
                  <a:gd name="connsiteX8" fmla="*/ 187110 w 187110"/>
                  <a:gd name="connsiteY8" fmla="*/ 79380 h 136080"/>
                  <a:gd name="connsiteX9" fmla="*/ 96390 w 187110"/>
                  <a:gd name="connsiteY9" fmla="*/ 17010 h 136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110" h="136080">
                    <a:moveTo>
                      <a:pt x="96390" y="17010"/>
                    </a:moveTo>
                    <a:lnTo>
                      <a:pt x="0" y="0"/>
                    </a:lnTo>
                    <a:lnTo>
                      <a:pt x="0" y="125687"/>
                    </a:lnTo>
                    <a:cubicBezTo>
                      <a:pt x="0" y="131427"/>
                      <a:pt x="4653" y="136080"/>
                      <a:pt x="10393" y="136080"/>
                    </a:cubicBezTo>
                    <a:lnTo>
                      <a:pt x="10393" y="136080"/>
                    </a:lnTo>
                    <a:lnTo>
                      <a:pt x="176717" y="136080"/>
                    </a:lnTo>
                    <a:cubicBezTo>
                      <a:pt x="182457" y="136080"/>
                      <a:pt x="187110" y="131427"/>
                      <a:pt x="187110" y="125687"/>
                    </a:cubicBezTo>
                    <a:lnTo>
                      <a:pt x="187110" y="125687"/>
                    </a:lnTo>
                    <a:lnTo>
                      <a:pt x="187110" y="79380"/>
                    </a:lnTo>
                    <a:lnTo>
                      <a:pt x="96390" y="17010"/>
                    </a:lnTo>
                    <a:close/>
                  </a:path>
                </a:pathLst>
              </a:custGeom>
              <a:solidFill>
                <a:srgbClr val="185C37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7E5C5B31-42B9-19E8-2886-EFC8EFBC5076}"/>
                  </a:ext>
                </a:extLst>
              </p:cNvPr>
              <p:cNvSpPr/>
              <p:nvPr/>
            </p:nvSpPr>
            <p:spPr>
              <a:xfrm>
                <a:off x="5540938" y="4698298"/>
                <a:ext cx="187110" cy="130410"/>
              </a:xfrm>
              <a:custGeom>
                <a:avLst/>
                <a:gdLst>
                  <a:gd name="connsiteX0" fmla="*/ 96390 w 187110"/>
                  <a:gd name="connsiteY0" fmla="*/ 0 h 130410"/>
                  <a:gd name="connsiteX1" fmla="*/ 10393 w 187110"/>
                  <a:gd name="connsiteY1" fmla="*/ 0 h 130410"/>
                  <a:gd name="connsiteX2" fmla="*/ 0 w 187110"/>
                  <a:gd name="connsiteY2" fmla="*/ 10393 h 130410"/>
                  <a:gd name="connsiteX3" fmla="*/ 0 w 187110"/>
                  <a:gd name="connsiteY3" fmla="*/ 10393 h 130410"/>
                  <a:gd name="connsiteX4" fmla="*/ 0 w 187110"/>
                  <a:gd name="connsiteY4" fmla="*/ 56700 h 130410"/>
                  <a:gd name="connsiteX5" fmla="*/ 96390 w 187110"/>
                  <a:gd name="connsiteY5" fmla="*/ 113400 h 130410"/>
                  <a:gd name="connsiteX6" fmla="*/ 147420 w 187110"/>
                  <a:gd name="connsiteY6" fmla="*/ 130410 h 130410"/>
                  <a:gd name="connsiteX7" fmla="*/ 187110 w 187110"/>
                  <a:gd name="connsiteY7" fmla="*/ 113400 h 130410"/>
                  <a:gd name="connsiteX8" fmla="*/ 187110 w 187110"/>
                  <a:gd name="connsiteY8" fmla="*/ 56700 h 130410"/>
                  <a:gd name="connsiteX9" fmla="*/ 96390 w 187110"/>
                  <a:gd name="connsiteY9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110" h="130410">
                    <a:moveTo>
                      <a:pt x="96390" y="0"/>
                    </a:moveTo>
                    <a:lnTo>
                      <a:pt x="10393" y="0"/>
                    </a:lnTo>
                    <a:cubicBezTo>
                      <a:pt x="4653" y="0"/>
                      <a:pt x="0" y="4653"/>
                      <a:pt x="0" y="10393"/>
                    </a:cubicBezTo>
                    <a:cubicBezTo>
                      <a:pt x="0" y="10393"/>
                      <a:pt x="0" y="10393"/>
                      <a:pt x="0" y="10393"/>
                    </a:cubicBezTo>
                    <a:lnTo>
                      <a:pt x="0" y="56700"/>
                    </a:lnTo>
                    <a:lnTo>
                      <a:pt x="96390" y="113400"/>
                    </a:lnTo>
                    <a:lnTo>
                      <a:pt x="147420" y="130410"/>
                    </a:lnTo>
                    <a:lnTo>
                      <a:pt x="187110" y="113400"/>
                    </a:lnTo>
                    <a:lnTo>
                      <a:pt x="187110" y="56700"/>
                    </a:lnTo>
                    <a:lnTo>
                      <a:pt x="96390" y="0"/>
                    </a:lnTo>
                    <a:close/>
                  </a:path>
                </a:pathLst>
              </a:custGeom>
              <a:solidFill>
                <a:srgbClr val="21A366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4858C043-56E3-D091-6500-9147BA684FDD}"/>
                  </a:ext>
                </a:extLst>
              </p:cNvPr>
              <p:cNvSpPr/>
              <p:nvPr/>
            </p:nvSpPr>
            <p:spPr>
              <a:xfrm>
                <a:off x="5540938" y="4754998"/>
                <a:ext cx="96390" cy="56700"/>
              </a:xfrm>
              <a:custGeom>
                <a:avLst/>
                <a:gdLst>
                  <a:gd name="connsiteX0" fmla="*/ 0 w 96390"/>
                  <a:gd name="connsiteY0" fmla="*/ 0 h 56700"/>
                  <a:gd name="connsiteX1" fmla="*/ 96390 w 96390"/>
                  <a:gd name="connsiteY1" fmla="*/ 0 h 56700"/>
                  <a:gd name="connsiteX2" fmla="*/ 96390 w 96390"/>
                  <a:gd name="connsiteY2" fmla="*/ 56700 h 56700"/>
                  <a:gd name="connsiteX3" fmla="*/ 0 w 96390"/>
                  <a:gd name="connsiteY3" fmla="*/ 56700 h 56700"/>
                  <a:gd name="connsiteX4" fmla="*/ 0 w 96390"/>
                  <a:gd name="connsiteY4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390" h="56700">
                    <a:moveTo>
                      <a:pt x="0" y="0"/>
                    </a:moveTo>
                    <a:lnTo>
                      <a:pt x="96390" y="0"/>
                    </a:lnTo>
                    <a:lnTo>
                      <a:pt x="96390" y="56700"/>
                    </a:lnTo>
                    <a:lnTo>
                      <a:pt x="0" y="5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07C4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A85DAC91-DE07-B5E4-58DB-3A4B909FB14E}"/>
                  </a:ext>
                </a:extLst>
              </p:cNvPr>
              <p:cNvSpPr/>
              <p:nvPr/>
            </p:nvSpPr>
            <p:spPr>
              <a:xfrm>
                <a:off x="5540938" y="4743658"/>
                <a:ext cx="79380" cy="141750"/>
              </a:xfrm>
              <a:custGeom>
                <a:avLst/>
                <a:gdLst>
                  <a:gd name="connsiteX0" fmla="*/ 68987 w 79380"/>
                  <a:gd name="connsiteY0" fmla="*/ 0 h 141750"/>
                  <a:gd name="connsiteX1" fmla="*/ 0 w 79380"/>
                  <a:gd name="connsiteY1" fmla="*/ 0 h 141750"/>
                  <a:gd name="connsiteX2" fmla="*/ 0 w 79380"/>
                  <a:gd name="connsiteY2" fmla="*/ 141750 h 141750"/>
                  <a:gd name="connsiteX3" fmla="*/ 68987 w 79380"/>
                  <a:gd name="connsiteY3" fmla="*/ 141750 h 141750"/>
                  <a:gd name="connsiteX4" fmla="*/ 79380 w 79380"/>
                  <a:gd name="connsiteY4" fmla="*/ 131357 h 141750"/>
                  <a:gd name="connsiteX5" fmla="*/ 79380 w 79380"/>
                  <a:gd name="connsiteY5" fmla="*/ 10393 h 141750"/>
                  <a:gd name="connsiteX6" fmla="*/ 68987 w 79380"/>
                  <a:gd name="connsiteY6" fmla="*/ 0 h 14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380" h="141750">
                    <a:moveTo>
                      <a:pt x="68987" y="0"/>
                    </a:moveTo>
                    <a:lnTo>
                      <a:pt x="0" y="0"/>
                    </a:lnTo>
                    <a:lnTo>
                      <a:pt x="0" y="141750"/>
                    </a:lnTo>
                    <a:lnTo>
                      <a:pt x="68987" y="141750"/>
                    </a:lnTo>
                    <a:cubicBezTo>
                      <a:pt x="74720" y="141731"/>
                      <a:pt x="79361" y="137089"/>
                      <a:pt x="79380" y="131357"/>
                    </a:cubicBezTo>
                    <a:lnTo>
                      <a:pt x="79380" y="10393"/>
                    </a:lnTo>
                    <a:cubicBezTo>
                      <a:pt x="79361" y="4661"/>
                      <a:pt x="74720" y="19"/>
                      <a:pt x="68987" y="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" name="자유형: 도형 77">
                <a:extLst>
                  <a:ext uri="{FF2B5EF4-FFF2-40B4-BE49-F238E27FC236}">
                    <a16:creationId xmlns:a16="http://schemas.microsoft.com/office/drawing/2014/main" id="{D55485C9-9054-95FB-4252-CF31ABF77B1D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73710" cy="141750"/>
              </a:xfrm>
              <a:custGeom>
                <a:avLst/>
                <a:gdLst>
                  <a:gd name="connsiteX0" fmla="*/ 63317 w 73710"/>
                  <a:gd name="connsiteY0" fmla="*/ 0 h 141750"/>
                  <a:gd name="connsiteX1" fmla="*/ 0 w 73710"/>
                  <a:gd name="connsiteY1" fmla="*/ 0 h 141750"/>
                  <a:gd name="connsiteX2" fmla="*/ 0 w 73710"/>
                  <a:gd name="connsiteY2" fmla="*/ 141750 h 141750"/>
                  <a:gd name="connsiteX3" fmla="*/ 63317 w 73710"/>
                  <a:gd name="connsiteY3" fmla="*/ 141750 h 141750"/>
                  <a:gd name="connsiteX4" fmla="*/ 73710 w 73710"/>
                  <a:gd name="connsiteY4" fmla="*/ 131357 h 141750"/>
                  <a:gd name="connsiteX5" fmla="*/ 73710 w 73710"/>
                  <a:gd name="connsiteY5" fmla="*/ 10393 h 141750"/>
                  <a:gd name="connsiteX6" fmla="*/ 63317 w 73710"/>
                  <a:gd name="connsiteY6" fmla="*/ 0 h 14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710" h="141750">
                    <a:moveTo>
                      <a:pt x="63317" y="0"/>
                    </a:moveTo>
                    <a:lnTo>
                      <a:pt x="0" y="0"/>
                    </a:lnTo>
                    <a:lnTo>
                      <a:pt x="0" y="141750"/>
                    </a:lnTo>
                    <a:lnTo>
                      <a:pt x="63317" y="141750"/>
                    </a:lnTo>
                    <a:cubicBezTo>
                      <a:pt x="69050" y="141731"/>
                      <a:pt x="73691" y="137089"/>
                      <a:pt x="73710" y="131357"/>
                    </a:cubicBezTo>
                    <a:lnTo>
                      <a:pt x="73710" y="10393"/>
                    </a:lnTo>
                    <a:cubicBezTo>
                      <a:pt x="73691" y="4661"/>
                      <a:pt x="69050" y="19"/>
                      <a:pt x="6331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879DA543-A33A-6733-AC21-82094C8AFA9F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73710" cy="130410"/>
              </a:xfrm>
              <a:custGeom>
                <a:avLst/>
                <a:gdLst>
                  <a:gd name="connsiteX0" fmla="*/ 63317 w 73710"/>
                  <a:gd name="connsiteY0" fmla="*/ 0 h 130410"/>
                  <a:gd name="connsiteX1" fmla="*/ 0 w 73710"/>
                  <a:gd name="connsiteY1" fmla="*/ 0 h 130410"/>
                  <a:gd name="connsiteX2" fmla="*/ 0 w 73710"/>
                  <a:gd name="connsiteY2" fmla="*/ 130410 h 130410"/>
                  <a:gd name="connsiteX3" fmla="*/ 63317 w 73710"/>
                  <a:gd name="connsiteY3" fmla="*/ 130410 h 130410"/>
                  <a:gd name="connsiteX4" fmla="*/ 73710 w 73710"/>
                  <a:gd name="connsiteY4" fmla="*/ 120017 h 130410"/>
                  <a:gd name="connsiteX5" fmla="*/ 73710 w 73710"/>
                  <a:gd name="connsiteY5" fmla="*/ 10393 h 130410"/>
                  <a:gd name="connsiteX6" fmla="*/ 63317 w 73710"/>
                  <a:gd name="connsiteY6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710" h="130410">
                    <a:moveTo>
                      <a:pt x="63317" y="0"/>
                    </a:moveTo>
                    <a:lnTo>
                      <a:pt x="0" y="0"/>
                    </a:lnTo>
                    <a:lnTo>
                      <a:pt x="0" y="130410"/>
                    </a:lnTo>
                    <a:lnTo>
                      <a:pt x="63317" y="130410"/>
                    </a:lnTo>
                    <a:cubicBezTo>
                      <a:pt x="69050" y="130391"/>
                      <a:pt x="73691" y="125749"/>
                      <a:pt x="73710" y="120017"/>
                    </a:cubicBezTo>
                    <a:lnTo>
                      <a:pt x="73710" y="10393"/>
                    </a:lnTo>
                    <a:cubicBezTo>
                      <a:pt x="73691" y="4661"/>
                      <a:pt x="69050" y="19"/>
                      <a:pt x="6331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1993ED04-FE4A-7451-D2B4-E68263CD9306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68040" cy="130410"/>
              </a:xfrm>
              <a:custGeom>
                <a:avLst/>
                <a:gdLst>
                  <a:gd name="connsiteX0" fmla="*/ 57647 w 68040"/>
                  <a:gd name="connsiteY0" fmla="*/ 0 h 130410"/>
                  <a:gd name="connsiteX1" fmla="*/ 0 w 68040"/>
                  <a:gd name="connsiteY1" fmla="*/ 0 h 130410"/>
                  <a:gd name="connsiteX2" fmla="*/ 0 w 68040"/>
                  <a:gd name="connsiteY2" fmla="*/ 130410 h 130410"/>
                  <a:gd name="connsiteX3" fmla="*/ 57647 w 68040"/>
                  <a:gd name="connsiteY3" fmla="*/ 130410 h 130410"/>
                  <a:gd name="connsiteX4" fmla="*/ 68040 w 68040"/>
                  <a:gd name="connsiteY4" fmla="*/ 120017 h 130410"/>
                  <a:gd name="connsiteX5" fmla="*/ 68040 w 68040"/>
                  <a:gd name="connsiteY5" fmla="*/ 10393 h 130410"/>
                  <a:gd name="connsiteX6" fmla="*/ 57647 w 68040"/>
                  <a:gd name="connsiteY6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040" h="130410">
                    <a:moveTo>
                      <a:pt x="57647" y="0"/>
                    </a:moveTo>
                    <a:lnTo>
                      <a:pt x="0" y="0"/>
                    </a:lnTo>
                    <a:lnTo>
                      <a:pt x="0" y="130410"/>
                    </a:lnTo>
                    <a:lnTo>
                      <a:pt x="57647" y="130410"/>
                    </a:lnTo>
                    <a:cubicBezTo>
                      <a:pt x="63380" y="130391"/>
                      <a:pt x="68021" y="125749"/>
                      <a:pt x="68040" y="120017"/>
                    </a:cubicBezTo>
                    <a:lnTo>
                      <a:pt x="68040" y="10393"/>
                    </a:lnTo>
                    <a:cubicBezTo>
                      <a:pt x="68021" y="4661"/>
                      <a:pt x="63380" y="19"/>
                      <a:pt x="5764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E4847102-3F57-E432-B066-F8BEE8D07BAC}"/>
                  </a:ext>
                </a:extLst>
              </p:cNvPr>
              <p:cNvSpPr/>
              <p:nvPr/>
            </p:nvSpPr>
            <p:spPr>
              <a:xfrm>
                <a:off x="5484238" y="4749328"/>
                <a:ext cx="124740" cy="124740"/>
              </a:xfrm>
              <a:custGeom>
                <a:avLst/>
                <a:gdLst>
                  <a:gd name="connsiteX0" fmla="*/ 10393 w 124740"/>
                  <a:gd name="connsiteY0" fmla="*/ 0 h 124740"/>
                  <a:gd name="connsiteX1" fmla="*/ 114347 w 124740"/>
                  <a:gd name="connsiteY1" fmla="*/ 0 h 124740"/>
                  <a:gd name="connsiteX2" fmla="*/ 124740 w 124740"/>
                  <a:gd name="connsiteY2" fmla="*/ 10393 h 124740"/>
                  <a:gd name="connsiteX3" fmla="*/ 124740 w 124740"/>
                  <a:gd name="connsiteY3" fmla="*/ 114347 h 124740"/>
                  <a:gd name="connsiteX4" fmla="*/ 114347 w 124740"/>
                  <a:gd name="connsiteY4" fmla="*/ 124740 h 124740"/>
                  <a:gd name="connsiteX5" fmla="*/ 10393 w 124740"/>
                  <a:gd name="connsiteY5" fmla="*/ 124740 h 124740"/>
                  <a:gd name="connsiteX6" fmla="*/ 0 w 124740"/>
                  <a:gd name="connsiteY6" fmla="*/ 114347 h 124740"/>
                  <a:gd name="connsiteX7" fmla="*/ 0 w 124740"/>
                  <a:gd name="connsiteY7" fmla="*/ 10393 h 124740"/>
                  <a:gd name="connsiteX8" fmla="*/ 10393 w 124740"/>
                  <a:gd name="connsiteY8" fmla="*/ 0 h 12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740" h="124740">
                    <a:moveTo>
                      <a:pt x="10393" y="0"/>
                    </a:moveTo>
                    <a:lnTo>
                      <a:pt x="114347" y="0"/>
                    </a:lnTo>
                    <a:cubicBezTo>
                      <a:pt x="120087" y="0"/>
                      <a:pt x="124740" y="4653"/>
                      <a:pt x="124740" y="10393"/>
                    </a:cubicBezTo>
                    <a:lnTo>
                      <a:pt x="124740" y="114347"/>
                    </a:lnTo>
                    <a:cubicBezTo>
                      <a:pt x="124740" y="120087"/>
                      <a:pt x="120087" y="124740"/>
                      <a:pt x="114347" y="124740"/>
                    </a:cubicBezTo>
                    <a:lnTo>
                      <a:pt x="10393" y="124740"/>
                    </a:lnTo>
                    <a:cubicBezTo>
                      <a:pt x="4653" y="124740"/>
                      <a:pt x="0" y="120087"/>
                      <a:pt x="0" y="114347"/>
                    </a:cubicBezTo>
                    <a:lnTo>
                      <a:pt x="0" y="10393"/>
                    </a:lnTo>
                    <a:cubicBezTo>
                      <a:pt x="0" y="4653"/>
                      <a:pt x="4653" y="0"/>
                      <a:pt x="1039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18884F"/>
                  </a:gs>
                  <a:gs pos="50000">
                    <a:srgbClr val="117E43"/>
                  </a:gs>
                  <a:gs pos="100000">
                    <a:srgbClr val="0B6631"/>
                  </a:gs>
                </a:gsLst>
                <a:lin ang="3599921" scaled="1"/>
              </a:gra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F74B444A-1427-155C-FF31-D71EB803D2EE}"/>
                  </a:ext>
                </a:extLst>
              </p:cNvPr>
              <p:cNvSpPr/>
              <p:nvPr/>
            </p:nvSpPr>
            <p:spPr>
              <a:xfrm>
                <a:off x="5516426" y="4777910"/>
                <a:ext cx="60362" cy="67569"/>
              </a:xfrm>
              <a:custGeom>
                <a:avLst/>
                <a:gdLst>
                  <a:gd name="connsiteX0" fmla="*/ 0 w 60362"/>
                  <a:gd name="connsiteY0" fmla="*/ 67569 h 67569"/>
                  <a:gd name="connsiteX1" fmla="*/ 21864 w 60362"/>
                  <a:gd name="connsiteY1" fmla="*/ 33691 h 67569"/>
                  <a:gd name="connsiteX2" fmla="*/ 1831 w 60362"/>
                  <a:gd name="connsiteY2" fmla="*/ 0 h 67569"/>
                  <a:gd name="connsiteX3" fmla="*/ 17946 w 60362"/>
                  <a:gd name="connsiteY3" fmla="*/ 0 h 67569"/>
                  <a:gd name="connsiteX4" fmla="*/ 28877 w 60362"/>
                  <a:gd name="connsiteY4" fmla="*/ 21546 h 67569"/>
                  <a:gd name="connsiteX5" fmla="*/ 30953 w 60362"/>
                  <a:gd name="connsiteY5" fmla="*/ 26116 h 67569"/>
                  <a:gd name="connsiteX6" fmla="*/ 31094 w 60362"/>
                  <a:gd name="connsiteY6" fmla="*/ 26116 h 67569"/>
                  <a:gd name="connsiteX7" fmla="*/ 33362 w 60362"/>
                  <a:gd name="connsiteY7" fmla="*/ 21359 h 67569"/>
                  <a:gd name="connsiteX8" fmla="*/ 45048 w 60362"/>
                  <a:gd name="connsiteY8" fmla="*/ 11 h 67569"/>
                  <a:gd name="connsiteX9" fmla="*/ 59841 w 60362"/>
                  <a:gd name="connsiteY9" fmla="*/ 11 h 67569"/>
                  <a:gd name="connsiteX10" fmla="*/ 39299 w 60362"/>
                  <a:gd name="connsiteY10" fmla="*/ 33504 h 67569"/>
                  <a:gd name="connsiteX11" fmla="*/ 60363 w 60362"/>
                  <a:gd name="connsiteY11" fmla="*/ 67569 h 67569"/>
                  <a:gd name="connsiteX12" fmla="*/ 44623 w 60362"/>
                  <a:gd name="connsiteY12" fmla="*/ 67569 h 67569"/>
                  <a:gd name="connsiteX13" fmla="*/ 31996 w 60362"/>
                  <a:gd name="connsiteY13" fmla="*/ 43920 h 67569"/>
                  <a:gd name="connsiteX14" fmla="*/ 30488 w 60362"/>
                  <a:gd name="connsiteY14" fmla="*/ 40762 h 67569"/>
                  <a:gd name="connsiteX15" fmla="*/ 30301 w 60362"/>
                  <a:gd name="connsiteY15" fmla="*/ 40762 h 67569"/>
                  <a:gd name="connsiteX16" fmla="*/ 28838 w 60362"/>
                  <a:gd name="connsiteY16" fmla="*/ 43823 h 67569"/>
                  <a:gd name="connsiteX17" fmla="*/ 15836 w 60362"/>
                  <a:gd name="connsiteY17" fmla="*/ 67569 h 67569"/>
                  <a:gd name="connsiteX18" fmla="*/ 0 w 60362"/>
                  <a:gd name="connsiteY18" fmla="*/ 67569 h 67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0362" h="67569">
                    <a:moveTo>
                      <a:pt x="0" y="67569"/>
                    </a:moveTo>
                    <a:lnTo>
                      <a:pt x="21864" y="33691"/>
                    </a:lnTo>
                    <a:lnTo>
                      <a:pt x="1831" y="0"/>
                    </a:lnTo>
                    <a:lnTo>
                      <a:pt x="17946" y="0"/>
                    </a:lnTo>
                    <a:lnTo>
                      <a:pt x="28877" y="21546"/>
                    </a:lnTo>
                    <a:cubicBezTo>
                      <a:pt x="29887" y="23593"/>
                      <a:pt x="30578" y="25112"/>
                      <a:pt x="30953" y="26116"/>
                    </a:cubicBezTo>
                    <a:lnTo>
                      <a:pt x="31094" y="26116"/>
                    </a:lnTo>
                    <a:cubicBezTo>
                      <a:pt x="31813" y="24483"/>
                      <a:pt x="32569" y="22897"/>
                      <a:pt x="33362" y="21359"/>
                    </a:cubicBezTo>
                    <a:lnTo>
                      <a:pt x="45048" y="11"/>
                    </a:lnTo>
                    <a:lnTo>
                      <a:pt x="59841" y="11"/>
                    </a:lnTo>
                    <a:lnTo>
                      <a:pt x="39299" y="33504"/>
                    </a:lnTo>
                    <a:lnTo>
                      <a:pt x="60363" y="67569"/>
                    </a:lnTo>
                    <a:lnTo>
                      <a:pt x="44623" y="67569"/>
                    </a:lnTo>
                    <a:lnTo>
                      <a:pt x="31996" y="43920"/>
                    </a:lnTo>
                    <a:cubicBezTo>
                      <a:pt x="31401" y="42914"/>
                      <a:pt x="30896" y="41857"/>
                      <a:pt x="30488" y="40762"/>
                    </a:cubicBezTo>
                    <a:lnTo>
                      <a:pt x="30301" y="40762"/>
                    </a:lnTo>
                    <a:cubicBezTo>
                      <a:pt x="29931" y="41834"/>
                      <a:pt x="29440" y="42862"/>
                      <a:pt x="28838" y="43823"/>
                    </a:cubicBezTo>
                    <a:lnTo>
                      <a:pt x="15836" y="67569"/>
                    </a:lnTo>
                    <a:lnTo>
                      <a:pt x="0" y="67569"/>
                    </a:lnTo>
                    <a:close/>
                  </a:path>
                </a:pathLst>
              </a:custGeom>
              <a:solidFill>
                <a:srgbClr val="FFFFFF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2B16FC9E-2CEA-A4CC-A3C6-608D38190A66}"/>
                  </a:ext>
                </a:extLst>
              </p:cNvPr>
              <p:cNvSpPr/>
              <p:nvPr/>
            </p:nvSpPr>
            <p:spPr>
              <a:xfrm>
                <a:off x="5637328" y="4698298"/>
                <a:ext cx="90720" cy="56700"/>
              </a:xfrm>
              <a:custGeom>
                <a:avLst/>
                <a:gdLst>
                  <a:gd name="connsiteX0" fmla="*/ 80327 w 90720"/>
                  <a:gd name="connsiteY0" fmla="*/ 0 h 56700"/>
                  <a:gd name="connsiteX1" fmla="*/ 0 w 90720"/>
                  <a:gd name="connsiteY1" fmla="*/ 0 h 56700"/>
                  <a:gd name="connsiteX2" fmla="*/ 0 w 90720"/>
                  <a:gd name="connsiteY2" fmla="*/ 56700 h 56700"/>
                  <a:gd name="connsiteX3" fmla="*/ 90720 w 90720"/>
                  <a:gd name="connsiteY3" fmla="*/ 56700 h 56700"/>
                  <a:gd name="connsiteX4" fmla="*/ 90720 w 90720"/>
                  <a:gd name="connsiteY4" fmla="*/ 10393 h 56700"/>
                  <a:gd name="connsiteX5" fmla="*/ 80327 w 90720"/>
                  <a:gd name="connsiteY5" fmla="*/ 0 h 56700"/>
                  <a:gd name="connsiteX6" fmla="*/ 80327 w 90720"/>
                  <a:gd name="connsiteY6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720" h="56700">
                    <a:moveTo>
                      <a:pt x="80327" y="0"/>
                    </a:moveTo>
                    <a:lnTo>
                      <a:pt x="0" y="0"/>
                    </a:lnTo>
                    <a:lnTo>
                      <a:pt x="0" y="56700"/>
                    </a:lnTo>
                    <a:lnTo>
                      <a:pt x="90720" y="56700"/>
                    </a:lnTo>
                    <a:lnTo>
                      <a:pt x="90720" y="10393"/>
                    </a:lnTo>
                    <a:cubicBezTo>
                      <a:pt x="90720" y="4653"/>
                      <a:pt x="86067" y="0"/>
                      <a:pt x="80327" y="0"/>
                    </a:cubicBezTo>
                    <a:lnTo>
                      <a:pt x="80327" y="0"/>
                    </a:lnTo>
                    <a:close/>
                  </a:path>
                </a:pathLst>
              </a:custGeom>
              <a:solidFill>
                <a:srgbClr val="33C48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97CF199A-0E79-905E-6DE8-7B8997C9A9AD}"/>
                  </a:ext>
                </a:extLst>
              </p:cNvPr>
              <p:cNvSpPr/>
              <p:nvPr/>
            </p:nvSpPr>
            <p:spPr>
              <a:xfrm>
                <a:off x="5637328" y="4811698"/>
                <a:ext cx="90720" cy="56700"/>
              </a:xfrm>
              <a:custGeom>
                <a:avLst/>
                <a:gdLst>
                  <a:gd name="connsiteX0" fmla="*/ 0 w 90720"/>
                  <a:gd name="connsiteY0" fmla="*/ 0 h 56700"/>
                  <a:gd name="connsiteX1" fmla="*/ 90720 w 90720"/>
                  <a:gd name="connsiteY1" fmla="*/ 0 h 56700"/>
                  <a:gd name="connsiteX2" fmla="*/ 90720 w 90720"/>
                  <a:gd name="connsiteY2" fmla="*/ 56700 h 56700"/>
                  <a:gd name="connsiteX3" fmla="*/ 0 w 90720"/>
                  <a:gd name="connsiteY3" fmla="*/ 56700 h 56700"/>
                  <a:gd name="connsiteX4" fmla="*/ 0 w 90720"/>
                  <a:gd name="connsiteY4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720" h="56700">
                    <a:moveTo>
                      <a:pt x="0" y="0"/>
                    </a:moveTo>
                    <a:lnTo>
                      <a:pt x="90720" y="0"/>
                    </a:lnTo>
                    <a:lnTo>
                      <a:pt x="90720" y="56700"/>
                    </a:lnTo>
                    <a:lnTo>
                      <a:pt x="0" y="5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07C4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2124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6179D-59AC-2CF6-829C-B57F26381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AA0D34-0805-E6EC-7098-D0103ED3F8D7}"/>
              </a:ext>
            </a:extLst>
          </p:cNvPr>
          <p:cNvSpPr txBox="1"/>
          <p:nvPr/>
        </p:nvSpPr>
        <p:spPr>
          <a:xfrm>
            <a:off x="192088" y="538432"/>
            <a:ext cx="2356414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(2) 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로스트아크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100" dirty="0" err="1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화령사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(Ember Spirit)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22F76D3D-F666-8DB2-CAE3-A250560A20B4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E27BAEE-CD52-C7D6-89DA-5FA7EE22A4F4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4E965DE4-8CB9-EE51-6F8B-64880E3BFE1E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CAD31214-BC92-E39F-CF2E-C895EEDDDEFE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4721E1DC-B51F-DC6F-757B-680DA682FB22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70493DC-016D-E520-197B-B75AF6709431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2D90912F-7090-8BF4-8AFA-A80CA2664F72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AB63658D-5E0D-0EF0-FC06-8B41B51CAF2A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E2C6B92-574B-F06B-896B-B5B1C7E95B2E}"/>
                    </a:ext>
                  </a:extLst>
                </p:cNvPr>
                <p:cNvSpPr txBox="1"/>
                <p:nvPr/>
              </p:nvSpPr>
              <p:spPr>
                <a:xfrm>
                  <a:off x="1935308" y="2386564"/>
                  <a:ext cx="8335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333A93AC-7BC1-473A-283B-105C6FC50FAD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3A7C1E54-00BC-F482-AE9F-0E5F56E3BD92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9BA9D24-07B1-C413-8004-D7619A48FF14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97FB67AA-788E-1D94-2251-576B1467EEF5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782AE26C-B918-6605-448E-494A63AF91F0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0CA96D8-8136-CF1F-BA61-141CDCCBD02F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971EA116-8FAD-D693-3360-665E47B0332E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864A8E1A-C2E5-10D1-50F4-4093E3FCF4F1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BFAA365-9733-E65A-6EAB-AC19BA3C3823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AB59AA27-DB34-5971-CB3E-E5DA529452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D10ABED9-9FD6-5D00-8A28-B6A79A642C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4141B3EF-0EA8-78A1-9871-082394DB03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2D9F360C-B275-9E71-C64F-E9D2947E08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9A783253-B206-77A3-8E25-80C7C17EAB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4D87A64C-8389-E39C-7520-D7A58B26B1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B7AF460-ABF3-0850-6F2E-296D593D6279}"/>
              </a:ext>
            </a:extLst>
          </p:cNvPr>
          <p:cNvGrpSpPr/>
          <p:nvPr/>
        </p:nvGrpSpPr>
        <p:grpSpPr>
          <a:xfrm>
            <a:off x="192088" y="6498724"/>
            <a:ext cx="1440000" cy="234048"/>
            <a:chOff x="270364" y="6143035"/>
            <a:chExt cx="1440000" cy="23404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F2FB572-2F1D-8C7B-6E77-1AEB3F199776}"/>
                </a:ext>
              </a:extLst>
            </p:cNvPr>
            <p:cNvGrpSpPr/>
            <p:nvPr/>
          </p:nvGrpSpPr>
          <p:grpSpPr>
            <a:xfrm>
              <a:off x="270364" y="6143035"/>
              <a:ext cx="1408611" cy="234048"/>
              <a:chOff x="270364" y="6143035"/>
              <a:chExt cx="1408611" cy="23404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C0997D-F197-E124-38E4-B23958BAB118}"/>
                  </a:ext>
                </a:extLst>
              </p:cNvPr>
              <p:cNvSpPr txBox="1"/>
              <p:nvPr/>
            </p:nvSpPr>
            <p:spPr>
              <a:xfrm>
                <a:off x="515195" y="6223195"/>
                <a:ext cx="116378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r>
                  <a:rPr lang="ko-KR" altLang="en-US" sz="1000" u="sng" dirty="0" err="1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화령사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_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전투기획서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.pdf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2" name="그래픽 11">
                <a:extLst>
                  <a:ext uri="{FF2B5EF4-FFF2-40B4-BE49-F238E27FC236}">
                    <a16:creationId xmlns:a16="http://schemas.microsoft.com/office/drawing/2014/main" id="{48E9FA9F-C302-59C8-E730-28A1599841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0364" y="6143035"/>
                <a:ext cx="190582" cy="234048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hlinkClick r:id="rId5" tooltip="문서 열기"/>
              <a:extLst>
                <a:ext uri="{FF2B5EF4-FFF2-40B4-BE49-F238E27FC236}">
                  <a16:creationId xmlns:a16="http://schemas.microsoft.com/office/drawing/2014/main" id="{56D1104E-2414-A642-F5C4-BDD53C3E75F6}"/>
                </a:ext>
              </a:extLst>
            </p:cNvPr>
            <p:cNvSpPr/>
            <p:nvPr/>
          </p:nvSpPr>
          <p:spPr>
            <a:xfrm>
              <a:off x="270364" y="6143035"/>
              <a:ext cx="1440000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30B1E0E9-7490-14F0-2503-8D218BA6EDA4}"/>
              </a:ext>
            </a:extLst>
          </p:cNvPr>
          <p:cNvGrpSpPr/>
          <p:nvPr/>
        </p:nvGrpSpPr>
        <p:grpSpPr>
          <a:xfrm>
            <a:off x="2768870" y="905593"/>
            <a:ext cx="9423130" cy="176748"/>
            <a:chOff x="2768870" y="3969728"/>
            <a:chExt cx="9423130" cy="176748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B63915B-324C-DC6F-DC24-92F48846EF0B}"/>
                </a:ext>
              </a:extLst>
            </p:cNvPr>
            <p:cNvSpPr txBox="1"/>
            <p:nvPr/>
          </p:nvSpPr>
          <p:spPr>
            <a:xfrm>
              <a:off x="2768870" y="3969728"/>
              <a:ext cx="888064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기획 과정 예시 ①</a:t>
              </a:r>
              <a:endParaRPr lang="en-US" altLang="ko-KR" dirty="0"/>
            </a:p>
          </p:txBody>
        </p: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EAE887C4-DF33-E11F-5D6C-0EAAE43FA73D}"/>
                </a:ext>
              </a:extLst>
            </p:cNvPr>
            <p:cNvCxnSpPr>
              <a:cxnSpLocks/>
            </p:cNvCxnSpPr>
            <p:nvPr/>
          </p:nvCxnSpPr>
          <p:spPr>
            <a:xfrm>
              <a:off x="2768870" y="4146476"/>
              <a:ext cx="942313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2494C45-B8CB-CD00-7448-B971A4B02EB6}"/>
                </a:ext>
              </a:extLst>
            </p:cNvPr>
            <p:cNvSpPr txBox="1"/>
            <p:nvPr/>
          </p:nvSpPr>
          <p:spPr>
            <a:xfrm>
              <a:off x="3656934" y="3985117"/>
              <a:ext cx="1632993" cy="138499"/>
            </a:xfrm>
            <a:prstGeom prst="rect">
              <a:avLst/>
            </a:prstGeom>
            <a:noFill/>
            <a:effectLst/>
          </p:spPr>
          <p:txBody>
            <a:bodyPr wrap="none" lIns="144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컨셉 기획 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기획 의도 작성 과정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CBB1260D-46D3-BE08-A2C0-E5713D1A3FE0}"/>
              </a:ext>
            </a:extLst>
          </p:cNvPr>
          <p:cNvGrpSpPr/>
          <p:nvPr/>
        </p:nvGrpSpPr>
        <p:grpSpPr>
          <a:xfrm>
            <a:off x="2768870" y="1202935"/>
            <a:ext cx="9423131" cy="215053"/>
            <a:chOff x="2768869" y="2025191"/>
            <a:chExt cx="9423131" cy="215053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D2AE500C-5BE2-77F2-0D42-0A470C3CF967}"/>
                </a:ext>
              </a:extLst>
            </p:cNvPr>
            <p:cNvSpPr/>
            <p:nvPr/>
          </p:nvSpPr>
          <p:spPr>
            <a:xfrm>
              <a:off x="2768869" y="2025191"/>
              <a:ext cx="9423131" cy="215053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DA58A97-06D0-9114-5DC2-B8EF018D760B}"/>
                </a:ext>
              </a:extLst>
            </p:cNvPr>
            <p:cNvSpPr txBox="1"/>
            <p:nvPr/>
          </p:nvSpPr>
          <p:spPr>
            <a:xfrm>
              <a:off x="2768869" y="2055773"/>
              <a:ext cx="5885192" cy="153888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문제 사항 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1]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기존의 세계관에 어긋나지 않으며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뿌리 클래스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스페셜리스트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의 자연과 소통하는 컨셉에 어울려야 한다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E45D4B-483C-E8E2-7A87-FBDF283C3FDA}"/>
              </a:ext>
            </a:extLst>
          </p:cNvPr>
          <p:cNvSpPr/>
          <p:nvPr/>
        </p:nvSpPr>
        <p:spPr>
          <a:xfrm>
            <a:off x="192088" y="905593"/>
            <a:ext cx="2330150" cy="55114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9AA2A3-DBF1-6CBD-09E7-737ED4F1925B}"/>
              </a:ext>
            </a:extLst>
          </p:cNvPr>
          <p:cNvSpPr txBox="1"/>
          <p:nvPr/>
        </p:nvSpPr>
        <p:spPr>
          <a:xfrm>
            <a:off x="449062" y="1848532"/>
            <a:ext cx="181620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/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ExtraBold" panose="02000903000000020004" pitchFamily="2" charset="-127"/>
              </a:rPr>
              <a:t>Ember Spirt</a:t>
            </a:r>
            <a:endParaRPr lang="ko-KR" altLang="en-US" sz="4800" dirty="0">
              <a:solidFill>
                <a:schemeClr val="bg1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56" name="그림 55" descr="블랙, 어둠이(가) 표시된 사진&#10;&#10;자동 생성된 설명">
            <a:extLst>
              <a:ext uri="{FF2B5EF4-FFF2-40B4-BE49-F238E27FC236}">
                <a16:creationId xmlns:a16="http://schemas.microsoft.com/office/drawing/2014/main" id="{EF1F6A56-C6D9-40DC-F3E7-EC5E0965A3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90" y="1016532"/>
            <a:ext cx="736347" cy="736347"/>
          </a:xfrm>
          <a:prstGeom prst="rect">
            <a:avLst/>
          </a:prstGeom>
          <a:noFill/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1DC4F703-5197-CE56-B498-7B128856950D}"/>
              </a:ext>
            </a:extLst>
          </p:cNvPr>
          <p:cNvSpPr txBox="1"/>
          <p:nvPr/>
        </p:nvSpPr>
        <p:spPr>
          <a:xfrm>
            <a:off x="1051791" y="2247151"/>
            <a:ext cx="61074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ExtraBold" panose="02000903000000020004" pitchFamily="2" charset="-127"/>
              </a:rPr>
              <a:t>화령사</a:t>
            </a:r>
            <a:endParaRPr lang="ko-KR" altLang="en-US" sz="3600" dirty="0">
              <a:solidFill>
                <a:schemeClr val="bg1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E81F00B-6175-5906-C0D6-75C760EFBBD4}"/>
              </a:ext>
            </a:extLst>
          </p:cNvPr>
          <p:cNvSpPr txBox="1"/>
          <p:nvPr/>
        </p:nvSpPr>
        <p:spPr>
          <a:xfrm>
            <a:off x="573812" y="2705651"/>
            <a:ext cx="1566702" cy="168429"/>
          </a:xfrm>
          <a:prstGeom prst="rect">
            <a:avLst/>
          </a:prstGeom>
          <a:noFill/>
          <a:effectLst/>
        </p:spPr>
        <p:txBody>
          <a:bodyPr wrap="none" lIns="36000" tIns="7200" rIns="36000" bIns="7200" rtlCol="0" anchor="t">
            <a:spAutoFit/>
          </a:bodyPr>
          <a:lstStyle>
            <a:defPPr>
              <a:defRPr lang="ko-KR"/>
            </a:defPPr>
            <a:lvl1pPr>
              <a:spcAft>
                <a:spcPts val="400"/>
              </a:spcAft>
              <a:defRPr sz="10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나는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..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어둠이 두렵지 않아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..!”</a:t>
            </a: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7" name="그림 66" descr="만화 영화, 예술, 가상의 캐릭터, 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2671050-E7C4-C5CB-F614-FE057300CB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81" y="3689947"/>
            <a:ext cx="2291564" cy="2366379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EC25E4A1-C3C2-A2EC-BF13-FC288F531BE1}"/>
              </a:ext>
            </a:extLst>
          </p:cNvPr>
          <p:cNvSpPr txBox="1"/>
          <p:nvPr/>
        </p:nvSpPr>
        <p:spPr>
          <a:xfrm>
            <a:off x="277541" y="3160803"/>
            <a:ext cx="814894" cy="168429"/>
          </a:xfrm>
          <a:prstGeom prst="rect">
            <a:avLst/>
          </a:prstGeom>
          <a:noFill/>
          <a:effectLst/>
        </p:spPr>
        <p:txBody>
          <a:bodyPr wrap="none" lIns="36000" tIns="7200" rIns="36000" bIns="7200" rtlCol="0" anchor="t">
            <a:spAutoFit/>
          </a:bodyPr>
          <a:lstStyle/>
          <a:p>
            <a:pPr>
              <a:spcAft>
                <a:spcPts val="400"/>
              </a:spcAft>
            </a:pP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스페셜리스트</a:t>
            </a:r>
            <a:endParaRPr lang="en-US" altLang="ko-KR" sz="10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88D962C-AE2B-F76F-B3D4-A693D4A417AA}"/>
              </a:ext>
            </a:extLst>
          </p:cNvPr>
          <p:cNvSpPr txBox="1"/>
          <p:nvPr/>
        </p:nvSpPr>
        <p:spPr>
          <a:xfrm>
            <a:off x="1266310" y="3160803"/>
            <a:ext cx="372465" cy="168429"/>
          </a:xfrm>
          <a:prstGeom prst="rect">
            <a:avLst/>
          </a:prstGeom>
          <a:noFill/>
          <a:effectLst/>
        </p:spPr>
        <p:txBody>
          <a:bodyPr wrap="none" lIns="36000" tIns="7200" rIns="36000" bIns="7200" rtlCol="0" anchor="t">
            <a:spAutoFit/>
          </a:bodyPr>
          <a:lstStyle/>
          <a:p>
            <a:pPr>
              <a:spcAft>
                <a:spcPts val="400"/>
              </a:spcAft>
            </a:pP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제등</a:t>
            </a:r>
            <a:endParaRPr lang="en-US" altLang="ko-KR" sz="10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855DD8-E4B6-101F-DC9E-783B57340736}"/>
              </a:ext>
            </a:extLst>
          </p:cNvPr>
          <p:cNvSpPr txBox="1"/>
          <p:nvPr/>
        </p:nvSpPr>
        <p:spPr>
          <a:xfrm>
            <a:off x="1812650" y="3160803"/>
            <a:ext cx="624136" cy="168429"/>
          </a:xfrm>
          <a:prstGeom prst="rect">
            <a:avLst/>
          </a:prstGeom>
          <a:noFill/>
          <a:effectLst/>
        </p:spPr>
        <p:txBody>
          <a:bodyPr wrap="none" lIns="36000" tIns="7200" rIns="36000" bIns="7200" rtlCol="0" anchor="t">
            <a:spAutoFit/>
          </a:bodyPr>
          <a:lstStyle/>
          <a:p>
            <a:pPr>
              <a:spcAft>
                <a:spcPts val="400"/>
              </a:spcAft>
            </a:pP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불과 영혼</a:t>
            </a:r>
            <a:endParaRPr lang="en-US" altLang="ko-KR" sz="10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88D5F2EB-3BE7-B177-F597-6F7213189E7C}"/>
              </a:ext>
            </a:extLst>
          </p:cNvPr>
          <p:cNvGrpSpPr/>
          <p:nvPr/>
        </p:nvGrpSpPr>
        <p:grpSpPr>
          <a:xfrm>
            <a:off x="3359493" y="1417988"/>
            <a:ext cx="2550947" cy="335646"/>
            <a:chOff x="3377576" y="1473652"/>
            <a:chExt cx="2550947" cy="335646"/>
          </a:xfrm>
        </p:grpSpPr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B4A83E32-28F1-60A1-3075-558CBEE2A696}"/>
                </a:ext>
              </a:extLst>
            </p:cNvPr>
            <p:cNvSpPr txBox="1"/>
            <p:nvPr/>
          </p:nvSpPr>
          <p:spPr>
            <a:xfrm>
              <a:off x="3573711" y="1473652"/>
              <a:ext cx="2354812" cy="335646"/>
            </a:xfrm>
            <a:prstGeom prst="rect">
              <a:avLst/>
            </a:prstGeom>
            <a:noFill/>
            <a:effectLst/>
          </p:spPr>
          <p:txBody>
            <a:bodyPr wrap="none" lIns="0" tIns="72000" rIns="0" bIns="108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해결 방법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스페셜리스트 클래스들의 컨셉 분석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3D64F2E0-B3AB-C7C2-C41F-FC554B4FEA1B}"/>
                </a:ext>
              </a:extLst>
            </p:cNvPr>
            <p:cNvSpPr txBox="1"/>
            <p:nvPr/>
          </p:nvSpPr>
          <p:spPr>
            <a:xfrm>
              <a:off x="3377576" y="1473652"/>
              <a:ext cx="200943" cy="226591"/>
            </a:xfrm>
            <a:prstGeom prst="rect">
              <a:avLst/>
            </a:prstGeom>
            <a:noFill/>
            <a:effectLst/>
          </p:spPr>
          <p:txBody>
            <a:bodyPr wrap="none" lIns="0" tIns="72000" rIns="7200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rPr>
                <a:t>↳</a:t>
              </a:r>
            </a:p>
          </p:txBody>
        </p:sp>
      </p:grpSp>
      <p:sp>
        <p:nvSpPr>
          <p:cNvPr id="125" name="화살표: 아래쪽 124">
            <a:extLst>
              <a:ext uri="{FF2B5EF4-FFF2-40B4-BE49-F238E27FC236}">
                <a16:creationId xmlns:a16="http://schemas.microsoft.com/office/drawing/2014/main" id="{D94FD567-A24D-FC4E-B169-A2C572C028D7}"/>
              </a:ext>
            </a:extLst>
          </p:cNvPr>
          <p:cNvSpPr/>
          <p:nvPr/>
        </p:nvSpPr>
        <p:spPr>
          <a:xfrm rot="16200000">
            <a:off x="5843458" y="2418027"/>
            <a:ext cx="130082" cy="182845"/>
          </a:xfrm>
          <a:prstGeom prst="downArrow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화살표: 아래쪽 132">
            <a:extLst>
              <a:ext uri="{FF2B5EF4-FFF2-40B4-BE49-F238E27FC236}">
                <a16:creationId xmlns:a16="http://schemas.microsoft.com/office/drawing/2014/main" id="{8B3E7B4C-2BBE-2570-7304-1C1E819A3B58}"/>
              </a:ext>
            </a:extLst>
          </p:cNvPr>
          <p:cNvSpPr/>
          <p:nvPr/>
        </p:nvSpPr>
        <p:spPr>
          <a:xfrm rot="16200000">
            <a:off x="8244535" y="2418027"/>
            <a:ext cx="130082" cy="182845"/>
          </a:xfrm>
          <a:prstGeom prst="downArrow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930E7CE4-7A6A-017B-6AB4-F5BB511E3C62}"/>
              </a:ext>
            </a:extLst>
          </p:cNvPr>
          <p:cNvGrpSpPr/>
          <p:nvPr/>
        </p:nvGrpSpPr>
        <p:grpSpPr>
          <a:xfrm>
            <a:off x="5910440" y="1417988"/>
            <a:ext cx="3857494" cy="335646"/>
            <a:chOff x="6274321" y="1417988"/>
            <a:chExt cx="3857494" cy="335646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8FD521C-B7E8-CCE2-65EC-F624555DB69F}"/>
                </a:ext>
              </a:extLst>
            </p:cNvPr>
            <p:cNvSpPr txBox="1"/>
            <p:nvPr/>
          </p:nvSpPr>
          <p:spPr>
            <a:xfrm>
              <a:off x="6714213" y="1417988"/>
              <a:ext cx="3417602" cy="335646"/>
            </a:xfrm>
            <a:prstGeom prst="rect">
              <a:avLst/>
            </a:prstGeom>
            <a:noFill/>
            <a:effectLst/>
          </p:spPr>
          <p:txBody>
            <a:bodyPr wrap="none" lIns="0" tIns="72000" rIns="0" bIns="108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결론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스페셜리스트 신규 클래스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=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가을의 분위기를 선사하는 클래스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C9D44A4-7B5C-523F-0EE7-89589F365D96}"/>
                </a:ext>
              </a:extLst>
            </p:cNvPr>
            <p:cNvSpPr txBox="1"/>
            <p:nvPr/>
          </p:nvSpPr>
          <p:spPr>
            <a:xfrm>
              <a:off x="6274321" y="1476580"/>
              <a:ext cx="439892" cy="200055"/>
            </a:xfrm>
            <a:prstGeom prst="rect">
              <a:avLst/>
            </a:prstGeom>
            <a:noFill/>
            <a:effectLst/>
          </p:spPr>
          <p:txBody>
            <a:bodyPr wrap="none" lIns="216000" tIns="0" rIns="7200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3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  <a:sym typeface="Wingdings 3" panose="05040102010807070707" pitchFamily="18" charset="2"/>
                </a:rPr>
                <a:t></a:t>
              </a:r>
              <a:endParaRPr lang="en-US" altLang="ko-KR" sz="1300" dirty="0">
                <a:solidFill>
                  <a:srgbClr val="FF000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endParaRPr>
            </a:p>
          </p:txBody>
        </p:sp>
      </p:grpSp>
      <p:sp>
        <p:nvSpPr>
          <p:cNvPr id="213" name="TextBox 212">
            <a:extLst>
              <a:ext uri="{FF2B5EF4-FFF2-40B4-BE49-F238E27FC236}">
                <a16:creationId xmlns:a16="http://schemas.microsoft.com/office/drawing/2014/main" id="{BC56F361-8AFD-B58A-6D72-A7F80A26AE8B}"/>
              </a:ext>
            </a:extLst>
          </p:cNvPr>
          <p:cNvSpPr txBox="1"/>
          <p:nvPr/>
        </p:nvSpPr>
        <p:spPr>
          <a:xfrm>
            <a:off x="2768870" y="554669"/>
            <a:ext cx="3448627" cy="153040"/>
          </a:xfrm>
          <a:prstGeom prst="rect">
            <a:avLst/>
          </a:prstGeom>
          <a:noFill/>
          <a:effectLst/>
        </p:spPr>
        <p:txBody>
          <a:bodyPr wrap="none" lIns="36000" tIns="7200" rIns="36000" bIns="7200" rtlCol="0" anchor="t">
            <a:spAutoFit/>
          </a:bodyPr>
          <a:lstStyle>
            <a:defPPr>
              <a:defRPr lang="ko-KR"/>
            </a:defPPr>
            <a:lvl1pPr>
              <a:spcAft>
                <a:spcPts val="400"/>
              </a:spcAft>
              <a:defRPr sz="10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en-US" altLang="ko-KR" sz="900" dirty="0">
                <a:solidFill>
                  <a:srgbClr val="FF0000"/>
                </a:solidFill>
                <a:latin typeface="Cinzel Bold" panose="00000800000000000000" pitchFamily="50" charset="0"/>
                <a:ea typeface="Pretendard" panose="02000503000000020004" pitchFamily="2" charset="-127"/>
                <a:cs typeface="Pretendard" panose="02000503000000020004" pitchFamily="2" charset="-127"/>
              </a:rPr>
              <a:t>! 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스페셜리스트의 세 번째 클래스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환수사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출시 이전에 기획한 클래스입니다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187F92-6582-A2C1-2BE4-A276D1D7FBB5}"/>
              </a:ext>
            </a:extLst>
          </p:cNvPr>
          <p:cNvGrpSpPr/>
          <p:nvPr/>
        </p:nvGrpSpPr>
        <p:grpSpPr>
          <a:xfrm>
            <a:off x="6064681" y="1753633"/>
            <a:ext cx="2088712" cy="1626739"/>
            <a:chOff x="6081168" y="1753633"/>
            <a:chExt cx="2088712" cy="1626739"/>
          </a:xfrm>
        </p:grpSpPr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A8E80860-C580-A641-C1C3-FAFF06D4C030}"/>
                </a:ext>
              </a:extLst>
            </p:cNvPr>
            <p:cNvSpPr/>
            <p:nvPr/>
          </p:nvSpPr>
          <p:spPr>
            <a:xfrm>
              <a:off x="6081168" y="1753633"/>
              <a:ext cx="2088712" cy="162673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4144907B-921A-9536-D029-FFB2A27B107E}"/>
                </a:ext>
              </a:extLst>
            </p:cNvPr>
            <p:cNvSpPr/>
            <p:nvPr/>
          </p:nvSpPr>
          <p:spPr>
            <a:xfrm>
              <a:off x="6081169" y="1753634"/>
              <a:ext cx="2088711" cy="2150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6976222D-A975-BDE2-ED0D-D033A02A36FF}"/>
                </a:ext>
              </a:extLst>
            </p:cNvPr>
            <p:cNvSpPr txBox="1"/>
            <p:nvPr/>
          </p:nvSpPr>
          <p:spPr>
            <a:xfrm>
              <a:off x="6720766" y="1791911"/>
              <a:ext cx="809517" cy="138499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 algn="ctr">
                <a:spcAft>
                  <a:spcPts val="600"/>
                </a:spcAft>
                <a:defRPr sz="9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(2) </a:t>
              </a:r>
              <a:r>
                <a:rPr lang="ko-KR" altLang="en-US" dirty="0"/>
                <a:t>아이디어 획득</a:t>
              </a:r>
              <a:endParaRPr lang="en-US" altLang="ko-KR" dirty="0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5568CC5A-34C6-88BC-69F9-779A2FC1C1C4}"/>
                </a:ext>
              </a:extLst>
            </p:cNvPr>
            <p:cNvSpPr txBox="1"/>
            <p:nvPr/>
          </p:nvSpPr>
          <p:spPr>
            <a:xfrm>
              <a:off x="6469896" y="1968687"/>
              <a:ext cx="1311256" cy="195814"/>
            </a:xfrm>
            <a:prstGeom prst="rect">
              <a:avLst/>
            </a:prstGeom>
            <a:noFill/>
            <a:effectLst/>
          </p:spPr>
          <p:txBody>
            <a:bodyPr wrap="none" lIns="0" tIns="72000" rIns="0" bIns="0" rtlCol="0" anchor="t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가을의 분위기</a:t>
              </a:r>
              <a:r>
                <a:rPr lang="ko-KR" altLang="en-US" dirty="0">
                  <a:solidFill>
                    <a:schemeClr val="tx1"/>
                  </a:solidFill>
                </a:rPr>
                <a:t>가 느껴지는 클래스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pic>
          <p:nvPicPr>
            <p:cNvPr id="230" name="Picture 8">
              <a:extLst>
                <a:ext uri="{FF2B5EF4-FFF2-40B4-BE49-F238E27FC236}">
                  <a16:creationId xmlns:a16="http://schemas.microsoft.com/office/drawing/2014/main" id="{72A32856-9D69-3629-AAC4-1665313588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228" b="10600"/>
            <a:stretch/>
          </p:blipFill>
          <p:spPr bwMode="auto">
            <a:xfrm>
              <a:off x="6199172" y="2255912"/>
              <a:ext cx="1852704" cy="1026402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2" name="그룹 381">
            <a:extLst>
              <a:ext uri="{FF2B5EF4-FFF2-40B4-BE49-F238E27FC236}">
                <a16:creationId xmlns:a16="http://schemas.microsoft.com/office/drawing/2014/main" id="{FFB31BD2-4FE8-2AAD-53C3-375C10A10A61}"/>
              </a:ext>
            </a:extLst>
          </p:cNvPr>
          <p:cNvGrpSpPr/>
          <p:nvPr/>
        </p:nvGrpSpPr>
        <p:grpSpPr>
          <a:xfrm>
            <a:off x="2768870" y="1753632"/>
            <a:ext cx="2983445" cy="1626741"/>
            <a:chOff x="2768869" y="1753632"/>
            <a:chExt cx="2983445" cy="1626741"/>
          </a:xfrm>
        </p:grpSpPr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9FEEA158-A71E-37D5-5788-9F6B8E5190EE}"/>
                </a:ext>
              </a:extLst>
            </p:cNvPr>
            <p:cNvSpPr/>
            <p:nvPr/>
          </p:nvSpPr>
          <p:spPr>
            <a:xfrm>
              <a:off x="2768869" y="1753632"/>
              <a:ext cx="2983445" cy="162674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6E86EF7E-A337-7083-C862-BC8C67B5500E}"/>
                </a:ext>
              </a:extLst>
            </p:cNvPr>
            <p:cNvSpPr/>
            <p:nvPr/>
          </p:nvSpPr>
          <p:spPr>
            <a:xfrm>
              <a:off x="2768869" y="1753634"/>
              <a:ext cx="2983444" cy="2150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62E99110-2290-183B-15BA-06C240201739}"/>
                </a:ext>
              </a:extLst>
            </p:cNvPr>
            <p:cNvSpPr txBox="1"/>
            <p:nvPr/>
          </p:nvSpPr>
          <p:spPr>
            <a:xfrm>
              <a:off x="3390161" y="1791911"/>
              <a:ext cx="1740861" cy="138499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(1) 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스페셜리스트 클래스들의 컨셉 분석</a:t>
              </a:r>
            </a:p>
          </p:txBody>
        </p:sp>
        <p:grpSp>
          <p:nvGrpSpPr>
            <p:cNvPr id="381" name="그룹 380">
              <a:extLst>
                <a:ext uri="{FF2B5EF4-FFF2-40B4-BE49-F238E27FC236}">
                  <a16:creationId xmlns:a16="http://schemas.microsoft.com/office/drawing/2014/main" id="{CDB05400-FBDC-8134-5503-19666A2ABCDC}"/>
                </a:ext>
              </a:extLst>
            </p:cNvPr>
            <p:cNvGrpSpPr/>
            <p:nvPr/>
          </p:nvGrpSpPr>
          <p:grpSpPr>
            <a:xfrm>
              <a:off x="2839258" y="1968687"/>
              <a:ext cx="2842666" cy="1355784"/>
              <a:chOff x="2851881" y="1968687"/>
              <a:chExt cx="2842666" cy="1355784"/>
            </a:xfrm>
          </p:grpSpPr>
          <p:sp>
            <p:nvSpPr>
              <p:cNvPr id="355" name="TextBox 354">
                <a:extLst>
                  <a:ext uri="{FF2B5EF4-FFF2-40B4-BE49-F238E27FC236}">
                    <a16:creationId xmlns:a16="http://schemas.microsoft.com/office/drawing/2014/main" id="{249BF16C-066C-BF6F-B6B9-0A9012349EC5}"/>
                  </a:ext>
                </a:extLst>
              </p:cNvPr>
              <p:cNvSpPr txBox="1"/>
              <p:nvPr/>
            </p:nvSpPr>
            <p:spPr>
              <a:xfrm>
                <a:off x="3067248" y="1968687"/>
                <a:ext cx="801501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tx1"/>
                    </a:solidFill>
                  </a:rPr>
                  <a:t>도화가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dirty="0"/>
                  <a:t>봄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의 분위기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  <p:sp>
            <p:nvSpPr>
              <p:cNvPr id="363" name="TextBox 362">
                <a:extLst>
                  <a:ext uri="{FF2B5EF4-FFF2-40B4-BE49-F238E27FC236}">
                    <a16:creationId xmlns:a16="http://schemas.microsoft.com/office/drawing/2014/main" id="{1D3EEF84-FB1F-3289-8441-A300F1584877}"/>
                  </a:ext>
                </a:extLst>
              </p:cNvPr>
              <p:cNvSpPr txBox="1"/>
              <p:nvPr/>
            </p:nvSpPr>
            <p:spPr>
              <a:xfrm>
                <a:off x="4514425" y="1968687"/>
                <a:ext cx="977832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tx1"/>
                    </a:solidFill>
                  </a:rPr>
                  <a:t>기상술사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dirty="0"/>
                  <a:t>여름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의 분위기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  <p:grpSp>
            <p:nvGrpSpPr>
              <p:cNvPr id="380" name="그룹 379">
                <a:extLst>
                  <a:ext uri="{FF2B5EF4-FFF2-40B4-BE49-F238E27FC236}">
                    <a16:creationId xmlns:a16="http://schemas.microsoft.com/office/drawing/2014/main" id="{5B82B353-3970-4271-1332-C3D1B0166002}"/>
                  </a:ext>
                </a:extLst>
              </p:cNvPr>
              <p:cNvGrpSpPr/>
              <p:nvPr/>
            </p:nvGrpSpPr>
            <p:grpSpPr>
              <a:xfrm>
                <a:off x="2851881" y="2220271"/>
                <a:ext cx="2842666" cy="1104200"/>
                <a:chOff x="2851881" y="2220271"/>
                <a:chExt cx="2842666" cy="1104200"/>
              </a:xfrm>
            </p:grpSpPr>
            <p:grpSp>
              <p:nvGrpSpPr>
                <p:cNvPr id="377" name="그룹 376">
                  <a:extLst>
                    <a:ext uri="{FF2B5EF4-FFF2-40B4-BE49-F238E27FC236}">
                      <a16:creationId xmlns:a16="http://schemas.microsoft.com/office/drawing/2014/main" id="{BACE4407-52D1-F9C1-2335-9EC3FA308D76}"/>
                    </a:ext>
                  </a:extLst>
                </p:cNvPr>
                <p:cNvGrpSpPr/>
                <p:nvPr/>
              </p:nvGrpSpPr>
              <p:grpSpPr>
                <a:xfrm>
                  <a:off x="2851881" y="2220271"/>
                  <a:ext cx="1232234" cy="1104200"/>
                  <a:chOff x="2851881" y="2197411"/>
                  <a:chExt cx="1232234" cy="1104200"/>
                </a:xfrm>
              </p:grpSpPr>
              <p:grpSp>
                <p:nvGrpSpPr>
                  <p:cNvPr id="356" name="그룹 355">
                    <a:extLst>
                      <a:ext uri="{FF2B5EF4-FFF2-40B4-BE49-F238E27FC236}">
                        <a16:creationId xmlns:a16="http://schemas.microsoft.com/office/drawing/2014/main" id="{5B589F49-387D-91D8-CC46-C739EA07699C}"/>
                      </a:ext>
                    </a:extLst>
                  </p:cNvPr>
                  <p:cNvGrpSpPr/>
                  <p:nvPr/>
                </p:nvGrpSpPr>
                <p:grpSpPr>
                  <a:xfrm>
                    <a:off x="2851881" y="2197411"/>
                    <a:ext cx="1232234" cy="826757"/>
                    <a:chOff x="2851881" y="2197411"/>
                    <a:chExt cx="1232234" cy="826757"/>
                  </a:xfrm>
                </p:grpSpPr>
                <p:pic>
                  <p:nvPicPr>
                    <p:cNvPr id="358" name="그림 357" descr="의류, 만화 영화, 가상의 캐릭터, 코스튬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A4331876-06F4-956C-0A26-83BB32C26F6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266" r="27056" b="54299"/>
                    <a:stretch>
                      <a:fillRect/>
                    </a:stretch>
                  </p:blipFill>
                  <p:spPr>
                    <a:xfrm>
                      <a:off x="2851881" y="2197411"/>
                      <a:ext cx="983618" cy="82675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59" name="그림 358">
                      <a:extLst>
                        <a:ext uri="{FF2B5EF4-FFF2-40B4-BE49-F238E27FC236}">
                          <a16:creationId xmlns:a16="http://schemas.microsoft.com/office/drawing/2014/main" id="{3B57973B-DAB4-EFC5-3827-3344BA956AC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822831" y="2197411"/>
                      <a:ext cx="261284" cy="26128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60" name="그림 359" descr="예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12247CF4-A908-00D4-77EB-1A9BD222D88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820588" y="2762884"/>
                      <a:ext cx="261284" cy="26128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61" name="그림 360" descr="양초, 예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BA3AA94E-840A-C73D-E343-21EFD3C0664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820588" y="2482770"/>
                      <a:ext cx="261991" cy="26199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357" name="TextBox 356">
                    <a:extLst>
                      <a:ext uri="{FF2B5EF4-FFF2-40B4-BE49-F238E27FC236}">
                        <a16:creationId xmlns:a16="http://schemas.microsoft.com/office/drawing/2014/main" id="{A90A1CF6-CEA3-132B-A0BE-31DCE20B2F1B}"/>
                      </a:ext>
                    </a:extLst>
                  </p:cNvPr>
                  <p:cNvSpPr txBox="1"/>
                  <p:nvPr/>
                </p:nvSpPr>
                <p:spPr>
                  <a:xfrm>
                    <a:off x="2974915" y="3024168"/>
                    <a:ext cx="986167" cy="277443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36000" rIns="0" bIns="0" rtlCol="0" anchor="t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lvl1pPr>
                  </a:lstStyle>
                  <a:p>
                    <a:pPr marL="72000" indent="-72000" algn="l">
                      <a:spcAft>
                        <a:spcPts val="200"/>
                      </a:spcAft>
                      <a:buFont typeface="Arial" panose="020B0604020202020204" pitchFamily="34" charset="0"/>
                      <a:buChar char="•"/>
                    </a:pP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sym typeface="Wingdings 3" panose="05040102010807070707" pitchFamily="18" charset="2"/>
                      </a:rPr>
                      <a:t>꽃이 피어나는 느낌의 스킬</a:t>
                    </a:r>
                    <a:endParaRPr lang="en-US" altLang="ko-KR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sym typeface="Wingdings 3" panose="05040102010807070707" pitchFamily="18" charset="2"/>
                    </a:endParaRPr>
                  </a:p>
                  <a:p>
                    <a:pPr marL="72000" indent="-72000" algn="l">
                      <a:spcAft>
                        <a:spcPts val="200"/>
                      </a:spcAft>
                      <a:buFont typeface="Arial" panose="020B0604020202020204" pitchFamily="34" charset="0"/>
                      <a:buChar char="•"/>
                    </a:pP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sym typeface="Wingdings 3" panose="05040102010807070707" pitchFamily="18" charset="2"/>
                      </a:rPr>
                      <a:t>따스한 색감의 이펙트</a:t>
                    </a:r>
                    <a:endParaRPr lang="en-US" altLang="ko-KR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sym typeface="Wingdings 3" panose="05040102010807070707" pitchFamily="18" charset="2"/>
                    </a:endParaRPr>
                  </a:p>
                </p:txBody>
              </p:sp>
            </p:grpSp>
            <p:grpSp>
              <p:nvGrpSpPr>
                <p:cNvPr id="378" name="그룹 377">
                  <a:extLst>
                    <a:ext uri="{FF2B5EF4-FFF2-40B4-BE49-F238E27FC236}">
                      <a16:creationId xmlns:a16="http://schemas.microsoft.com/office/drawing/2014/main" id="{88F6EC7E-FE3D-6E87-71E7-319E4FD2CCED}"/>
                    </a:ext>
                  </a:extLst>
                </p:cNvPr>
                <p:cNvGrpSpPr/>
                <p:nvPr/>
              </p:nvGrpSpPr>
              <p:grpSpPr>
                <a:xfrm>
                  <a:off x="4312136" y="2220271"/>
                  <a:ext cx="1382411" cy="1104200"/>
                  <a:chOff x="4312136" y="2197411"/>
                  <a:chExt cx="1382411" cy="1104200"/>
                </a:xfrm>
              </p:grpSpPr>
              <p:sp>
                <p:nvSpPr>
                  <p:cNvPr id="364" name="TextBox 363">
                    <a:extLst>
                      <a:ext uri="{FF2B5EF4-FFF2-40B4-BE49-F238E27FC236}">
                        <a16:creationId xmlns:a16="http://schemas.microsoft.com/office/drawing/2014/main" id="{557752E1-ECD3-4B34-3887-2E779EFD95AA}"/>
                      </a:ext>
                    </a:extLst>
                  </p:cNvPr>
                  <p:cNvSpPr txBox="1"/>
                  <p:nvPr/>
                </p:nvSpPr>
                <p:spPr>
                  <a:xfrm>
                    <a:off x="4460564" y="3024168"/>
                    <a:ext cx="1085554" cy="277443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36000" rIns="0" bIns="0" rtlCol="0" anchor="t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lvl1pPr>
                  </a:lstStyle>
                  <a:p>
                    <a:pPr marL="72000" indent="-72000" algn="l">
                      <a:spcAft>
                        <a:spcPts val="200"/>
                      </a:spcAft>
                      <a:buFont typeface="Arial" panose="020B0604020202020204" pitchFamily="34" charset="0"/>
                      <a:buChar char="•"/>
                    </a:pP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sym typeface="Wingdings 3" panose="05040102010807070707" pitchFamily="18" charset="2"/>
                      </a:rPr>
                      <a:t>여름의 날씨와 관련 있는 스킬</a:t>
                    </a:r>
                    <a:endParaRPr lang="en-US" altLang="ko-KR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sym typeface="Wingdings 3" panose="05040102010807070707" pitchFamily="18" charset="2"/>
                    </a:endParaRPr>
                  </a:p>
                  <a:p>
                    <a:pPr marL="72000" indent="-72000" algn="l">
                      <a:spcAft>
                        <a:spcPts val="200"/>
                      </a:spcAft>
                      <a:buFont typeface="Arial" panose="020B0604020202020204" pitchFamily="34" charset="0"/>
                      <a:buChar char="•"/>
                    </a:pP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sym typeface="Wingdings 3" panose="05040102010807070707" pitchFamily="18" charset="2"/>
                      </a:rPr>
                      <a:t>시원한 느낌의 이펙트</a:t>
                    </a:r>
                    <a:endParaRPr lang="en-US" altLang="ko-KR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sym typeface="Wingdings 3" panose="05040102010807070707" pitchFamily="18" charset="2"/>
                    </a:endParaRPr>
                  </a:p>
                </p:txBody>
              </p:sp>
              <p:grpSp>
                <p:nvGrpSpPr>
                  <p:cNvPr id="365" name="그룹 364">
                    <a:extLst>
                      <a:ext uri="{FF2B5EF4-FFF2-40B4-BE49-F238E27FC236}">
                        <a16:creationId xmlns:a16="http://schemas.microsoft.com/office/drawing/2014/main" id="{7F226D75-4974-18CC-184E-7959224A649C}"/>
                      </a:ext>
                    </a:extLst>
                  </p:cNvPr>
                  <p:cNvGrpSpPr/>
                  <p:nvPr/>
                </p:nvGrpSpPr>
                <p:grpSpPr>
                  <a:xfrm>
                    <a:off x="4312136" y="2197411"/>
                    <a:ext cx="1382411" cy="828273"/>
                    <a:chOff x="4312136" y="2197411"/>
                    <a:chExt cx="1382411" cy="828273"/>
                  </a:xfrm>
                </p:grpSpPr>
                <p:pic>
                  <p:nvPicPr>
                    <p:cNvPr id="366" name="그림 365" descr="만화 영화, 댄스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FF3D59D2-783D-FE93-FA8A-49CC3F30A44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>
                      <a:extLst>
                        <a:ext uri="{BEBA8EAE-BF5A-486C-A8C5-ECC9F3942E4B}">
                          <a14:imgProps xmlns:a14="http://schemas.microsoft.com/office/drawing/2010/main">
                            <a14:imgLayer r:embed="rId15">
                              <a14:imgEffect>
                                <a14:sharpenSoften amount="25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5908" t="2273" r="47894" b="58159"/>
                    <a:stretch>
                      <a:fillRect/>
                    </a:stretch>
                  </p:blipFill>
                  <p:spPr>
                    <a:xfrm>
                      <a:off x="4312136" y="2197411"/>
                      <a:ext cx="854567" cy="826757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367" name="그룹 366">
                      <a:extLst>
                        <a:ext uri="{FF2B5EF4-FFF2-40B4-BE49-F238E27FC236}">
                          <a16:creationId xmlns:a16="http://schemas.microsoft.com/office/drawing/2014/main" id="{6D74785F-9290-AE66-B5B9-B730A70F4C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68947" y="2197411"/>
                      <a:ext cx="525600" cy="828273"/>
                      <a:chOff x="4134675" y="2197411"/>
                      <a:chExt cx="525600" cy="828273"/>
                    </a:xfrm>
                  </p:grpSpPr>
                  <p:pic>
                    <p:nvPicPr>
                      <p:cNvPr id="368" name="그림 367" descr="스크린샷, 댄스, 예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1A077F46-9CDF-5D08-E4F6-C117C551825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397475" y="2197411"/>
                        <a:ext cx="262800" cy="2628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69" name="그림 368" descr="스크린샷, 일렉트릭 블루, 다채로움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49BB8F63-3440-2730-B0D5-B51607ABF42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34675" y="2197411"/>
                        <a:ext cx="262800" cy="2628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70" name="그림 369" descr="예술, 스크린샷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91AADD0D-A3DD-C835-6528-5FCA26488E0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34675" y="2482770"/>
                        <a:ext cx="262800" cy="2628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71" name="그림 370" descr="예술, 페인팅, 사진 액자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20CC9BF-C63B-AF43-D25F-5AB2C226DD1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397475" y="2482770"/>
                        <a:ext cx="262800" cy="2628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72" name="그림 371" descr="나비, 사람, 빛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60E70274-46F7-BF70-28FF-0051747C638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34675" y="2762884"/>
                        <a:ext cx="262800" cy="262800"/>
                      </a:xfrm>
                      <a:prstGeom prst="rect">
                        <a:avLst/>
                      </a:prstGeom>
                    </p:spPr>
                  </p:pic>
                </p:grpSp>
              </p:grpSp>
            </p:grpSp>
            <p:cxnSp>
              <p:nvCxnSpPr>
                <p:cNvPr id="374" name="직선 연결선 373">
                  <a:extLst>
                    <a:ext uri="{FF2B5EF4-FFF2-40B4-BE49-F238E27FC236}">
                      <a16:creationId xmlns:a16="http://schemas.microsoft.com/office/drawing/2014/main" id="{EE61710E-CA47-41B5-2881-F482B64A71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94810" y="2291236"/>
                  <a:ext cx="0" cy="962271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0BEC4D22-3528-2FDC-168E-5A5665BA148B}"/>
              </a:ext>
            </a:extLst>
          </p:cNvPr>
          <p:cNvGrpSpPr/>
          <p:nvPr/>
        </p:nvGrpSpPr>
        <p:grpSpPr>
          <a:xfrm>
            <a:off x="8465759" y="1753634"/>
            <a:ext cx="3534153" cy="1626738"/>
            <a:chOff x="8465759" y="1753634"/>
            <a:chExt cx="3534153" cy="1626738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6604F13B-1FEA-2F3A-BFAC-05B42A802F45}"/>
                </a:ext>
              </a:extLst>
            </p:cNvPr>
            <p:cNvSpPr/>
            <p:nvPr/>
          </p:nvSpPr>
          <p:spPr>
            <a:xfrm>
              <a:off x="8465759" y="1753634"/>
              <a:ext cx="3534153" cy="162673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F6D19580-E0D2-C973-9916-7CFF8A3C8300}"/>
                </a:ext>
              </a:extLst>
            </p:cNvPr>
            <p:cNvSpPr/>
            <p:nvPr/>
          </p:nvSpPr>
          <p:spPr>
            <a:xfrm>
              <a:off x="8465759" y="1753634"/>
              <a:ext cx="3534153" cy="2150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8BE42EEE-8BF0-A95C-74B7-7B220FEF09D3}"/>
                </a:ext>
              </a:extLst>
            </p:cNvPr>
            <p:cNvSpPr txBox="1"/>
            <p:nvPr/>
          </p:nvSpPr>
          <p:spPr>
            <a:xfrm>
              <a:off x="9777582" y="1791911"/>
              <a:ext cx="910506" cy="138499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 algn="ctr">
                <a:spcAft>
                  <a:spcPts val="600"/>
                </a:spcAft>
                <a:defRPr sz="9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(3) </a:t>
              </a:r>
              <a:r>
                <a:rPr lang="ko-KR" altLang="en-US" dirty="0"/>
                <a:t>아이디어 구체화</a:t>
              </a:r>
              <a:endParaRPr lang="en-US" altLang="ko-KR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B25E68D9-5274-57D6-0D07-B23400E6CAA9}"/>
                </a:ext>
              </a:extLst>
            </p:cNvPr>
            <p:cNvGrpSpPr/>
            <p:nvPr/>
          </p:nvGrpSpPr>
          <p:grpSpPr>
            <a:xfrm>
              <a:off x="8609953" y="1968687"/>
              <a:ext cx="3245765" cy="1314380"/>
              <a:chOff x="8639847" y="1968687"/>
              <a:chExt cx="3245765" cy="1314380"/>
            </a:xfrm>
          </p:grpSpPr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84FC1E65-EBDD-B2CA-F702-17754321F156}"/>
                  </a:ext>
                </a:extLst>
              </p:cNvPr>
              <p:cNvGrpSpPr/>
              <p:nvPr/>
            </p:nvGrpSpPr>
            <p:grpSpPr>
              <a:xfrm>
                <a:off x="8639847" y="1968687"/>
                <a:ext cx="1248740" cy="1314380"/>
                <a:chOff x="8639847" y="1968687"/>
                <a:chExt cx="1248740" cy="1314380"/>
              </a:xfrm>
            </p:grpSpPr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6BF69715-386A-63D7-2ED5-3E262E321786}"/>
                    </a:ext>
                  </a:extLst>
                </p:cNvPr>
                <p:cNvGrpSpPr/>
                <p:nvPr/>
              </p:nvGrpSpPr>
              <p:grpSpPr>
                <a:xfrm>
                  <a:off x="8639847" y="1968687"/>
                  <a:ext cx="1248740" cy="324746"/>
                  <a:chOff x="8822695" y="1968687"/>
                  <a:chExt cx="1248740" cy="324746"/>
                </a:xfrm>
              </p:grpSpPr>
              <p:sp>
                <p:nvSpPr>
                  <p:cNvPr id="164" name="TextBox 163">
                    <a:extLst>
                      <a:ext uri="{FF2B5EF4-FFF2-40B4-BE49-F238E27FC236}">
                        <a16:creationId xmlns:a16="http://schemas.microsoft.com/office/drawing/2014/main" id="{2ADB10F1-1BD1-008C-8F84-75BAFE44F8F6}"/>
                      </a:ext>
                    </a:extLst>
                  </p:cNvPr>
                  <p:cNvSpPr txBox="1"/>
                  <p:nvPr/>
                </p:nvSpPr>
                <p:spPr>
                  <a:xfrm>
                    <a:off x="8822695" y="1968687"/>
                    <a:ext cx="1248740" cy="19581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72000" rIns="0" bIns="0" rtlCol="0" anchor="t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lvl1pPr>
                  </a:lstStyle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dirty="0"/>
                      <a:t>가을의 느낌</a:t>
                    </a:r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이 나는 </a:t>
                    </a:r>
                    <a:r>
                      <a:rPr lang="ko-KR" altLang="en-US" dirty="0"/>
                      <a:t>이펙트</a:t>
                    </a:r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 구성</a:t>
                    </a:r>
                    <a:endParaRPr lang="en-US" altLang="ko-KR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58" name="그룹 57">
                    <a:extLst>
                      <a:ext uri="{FF2B5EF4-FFF2-40B4-BE49-F238E27FC236}">
                        <a16:creationId xmlns:a16="http://schemas.microsoft.com/office/drawing/2014/main" id="{E2ABACCD-D3AF-CEFD-D3B9-01FC61A595CB}"/>
                      </a:ext>
                    </a:extLst>
                  </p:cNvPr>
                  <p:cNvGrpSpPr/>
                  <p:nvPr/>
                </p:nvGrpSpPr>
                <p:grpSpPr>
                  <a:xfrm>
                    <a:off x="8848195" y="2185711"/>
                    <a:ext cx="1197741" cy="107722"/>
                    <a:chOff x="8944669" y="2185711"/>
                    <a:chExt cx="1197741" cy="107722"/>
                  </a:xfrm>
                </p:grpSpPr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582E7D73-0C21-1DB7-EA20-EE4FCE4E7E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44669" y="2185711"/>
                      <a:ext cx="634789" cy="10772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노랑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+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주황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+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빨강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661C8560-B951-2F2C-45AB-53EB854129A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74332" y="2185711"/>
                      <a:ext cx="468078" cy="10772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단풍잎 모양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</p:grpSp>
            </p:grpSp>
            <p:grpSp>
              <p:nvGrpSpPr>
                <p:cNvPr id="68" name="그룹 67">
                  <a:extLst>
                    <a:ext uri="{FF2B5EF4-FFF2-40B4-BE49-F238E27FC236}">
                      <a16:creationId xmlns:a16="http://schemas.microsoft.com/office/drawing/2014/main" id="{8ECC546B-4694-A859-A5F9-350811A444B9}"/>
                    </a:ext>
                  </a:extLst>
                </p:cNvPr>
                <p:cNvGrpSpPr/>
                <p:nvPr/>
              </p:nvGrpSpPr>
              <p:grpSpPr>
                <a:xfrm>
                  <a:off x="8807361" y="2450823"/>
                  <a:ext cx="913712" cy="832244"/>
                  <a:chOff x="8737217" y="2510800"/>
                  <a:chExt cx="913712" cy="832244"/>
                </a:xfrm>
              </p:grpSpPr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CEE8AD23-3EC3-A38D-BDCE-2AF2C4102103}"/>
                      </a:ext>
                    </a:extLst>
                  </p:cNvPr>
                  <p:cNvSpPr txBox="1"/>
                  <p:nvPr/>
                </p:nvSpPr>
                <p:spPr>
                  <a:xfrm>
                    <a:off x="8737217" y="3101952"/>
                    <a:ext cx="913712" cy="241092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>
                    <a:defPPr>
                      <a:defRPr lang="ko-KR"/>
                    </a:defPPr>
                    <a:lvl1pPr>
                      <a:defRPr sz="7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lvl1pPr>
                  </a:lstStyle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dirty="0"/>
                      <a:t>&lt;</a:t>
                    </a:r>
                    <a:r>
                      <a:rPr lang="ko-KR" altLang="en-US" dirty="0"/>
                      <a:t>이펙트 예시</a:t>
                    </a:r>
                    <a:r>
                      <a:rPr lang="en-US" altLang="ko-KR" dirty="0"/>
                      <a:t>&gt;</a:t>
                    </a:r>
                  </a:p>
                  <a:p>
                    <a:pPr algn="ctr">
                      <a:spcAft>
                        <a:spcPts val="200"/>
                      </a:spcAft>
                    </a:pPr>
                    <a:r>
                      <a:rPr lang="ko-KR" altLang="en-US" dirty="0"/>
                      <a:t>단풍잎 모양의 잔여 이펙트</a:t>
                    </a:r>
                    <a:endParaRPr lang="en-US" altLang="ko-KR" dirty="0"/>
                  </a:p>
                </p:txBody>
              </p:sp>
              <p:pic>
                <p:nvPicPr>
                  <p:cNvPr id="19" name="그림 18" descr="예술이(가) 표시된 사진&#10;&#10;낮은 신뢰도로 자동 생성된 설명">
                    <a:extLst>
                      <a:ext uri="{FF2B5EF4-FFF2-40B4-BE49-F238E27FC236}">
                        <a16:creationId xmlns:a16="http://schemas.microsoft.com/office/drawing/2014/main" id="{82637AA6-E64E-855D-89E5-8ABC705FE0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874" t="60882" r="21444" b="12484"/>
                  <a:stretch/>
                </p:blipFill>
                <p:spPr>
                  <a:xfrm>
                    <a:off x="8804145" y="2510800"/>
                    <a:ext cx="776568" cy="490257"/>
                  </a:xfrm>
                  <a:prstGeom prst="rect">
                    <a:avLst/>
                  </a:prstGeom>
                  <a:effectLst/>
                </p:spPr>
              </p:pic>
            </p:grp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FC13F8B2-99BD-25B6-DBA0-169E6E4D7A02}"/>
                  </a:ext>
                </a:extLst>
              </p:cNvPr>
              <p:cNvGrpSpPr/>
              <p:nvPr/>
            </p:nvGrpSpPr>
            <p:grpSpPr>
              <a:xfrm>
                <a:off x="10170399" y="1968687"/>
                <a:ext cx="1715213" cy="1314380"/>
                <a:chOff x="10158966" y="1968687"/>
                <a:chExt cx="1715213" cy="1314380"/>
              </a:xfrm>
            </p:grpSpPr>
            <p:grpSp>
              <p:nvGrpSpPr>
                <p:cNvPr id="22" name="그룹 21">
                  <a:extLst>
                    <a:ext uri="{FF2B5EF4-FFF2-40B4-BE49-F238E27FC236}">
                      <a16:creationId xmlns:a16="http://schemas.microsoft.com/office/drawing/2014/main" id="{60864A35-7C17-E82D-1194-1798562DE909}"/>
                    </a:ext>
                  </a:extLst>
                </p:cNvPr>
                <p:cNvGrpSpPr/>
                <p:nvPr/>
              </p:nvGrpSpPr>
              <p:grpSpPr>
                <a:xfrm>
                  <a:off x="10310162" y="2379554"/>
                  <a:ext cx="1412821" cy="903513"/>
                  <a:chOff x="10518696" y="2151646"/>
                  <a:chExt cx="1322406" cy="845691"/>
                </a:xfrm>
              </p:grpSpPr>
              <p:pic>
                <p:nvPicPr>
                  <p:cNvPr id="20" name="그림 19" descr="만화 영화, 가상의 캐릭터, 예술, 창작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E99B4EBC-DD46-0828-2858-B4D1DAA23F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85" t="1763" r="76000" b="1842"/>
                  <a:stretch/>
                </p:blipFill>
                <p:spPr>
                  <a:xfrm>
                    <a:off x="11290425" y="2151646"/>
                    <a:ext cx="550677" cy="844288"/>
                  </a:xfrm>
                  <a:prstGeom prst="rect">
                    <a:avLst/>
                  </a:prstGeom>
                  <a:effectLst>
                    <a:softEdge rad="0"/>
                  </a:effectLst>
                </p:spPr>
              </p:pic>
              <p:pic>
                <p:nvPicPr>
                  <p:cNvPr id="21" name="Picture 10">
                    <a:extLst>
                      <a:ext uri="{FF2B5EF4-FFF2-40B4-BE49-F238E27FC236}">
                        <a16:creationId xmlns:a16="http://schemas.microsoft.com/office/drawing/2014/main" id="{FF093623-65D5-EEDD-BEED-29D132B4EDC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5573" b="8836"/>
                  <a:stretch/>
                </p:blipFill>
                <p:spPr bwMode="auto">
                  <a:xfrm>
                    <a:off x="10518696" y="2151646"/>
                    <a:ext cx="744015" cy="84569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957DA7BA-70B5-A7BC-F2C6-74111E0582BC}"/>
                    </a:ext>
                  </a:extLst>
                </p:cNvPr>
                <p:cNvGrpSpPr/>
                <p:nvPr/>
              </p:nvGrpSpPr>
              <p:grpSpPr>
                <a:xfrm>
                  <a:off x="10158966" y="1968687"/>
                  <a:ext cx="1715213" cy="324746"/>
                  <a:chOff x="10477948" y="1968687"/>
                  <a:chExt cx="1715213" cy="324746"/>
                </a:xfrm>
              </p:grpSpPr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BCD7ADFB-3F86-1CB8-5C81-5AB63F3820DA}"/>
                      </a:ext>
                    </a:extLst>
                  </p:cNvPr>
                  <p:cNvSpPr txBox="1"/>
                  <p:nvPr/>
                </p:nvSpPr>
                <p:spPr>
                  <a:xfrm>
                    <a:off x="10477948" y="1968687"/>
                    <a:ext cx="1715213" cy="19581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72000" rIns="0" bIns="0" rtlCol="0" anchor="t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lvl1pPr>
                  </a:lstStyle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가을과 관련이 있는 </a:t>
                    </a:r>
                    <a:r>
                      <a:rPr lang="ko-KR" altLang="en-US" dirty="0"/>
                      <a:t>사슴 컨셉의 아이덴티티</a:t>
                    </a:r>
                    <a:endParaRPr lang="en-US" altLang="ko-KR" dirty="0"/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46F2C005-D895-69A7-A9F4-DFD7E96D86CF}"/>
                      </a:ext>
                    </a:extLst>
                  </p:cNvPr>
                  <p:cNvSpPr txBox="1"/>
                  <p:nvPr/>
                </p:nvSpPr>
                <p:spPr>
                  <a:xfrm>
                    <a:off x="10550082" y="2185711"/>
                    <a:ext cx="1570944" cy="107722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가을에 번식</a:t>
                    </a:r>
                    <a:r>
                      <a:rPr lang="en-US" altLang="ko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    [</a:t>
                    </a:r>
                    <a:r>
                      <a:rPr lang="ko-KR" altLang="en-US" sz="700" dirty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화투패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- 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단풍</a:t>
                    </a:r>
                    <a:r>
                      <a:rPr lang="en-US" altLang="ko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(10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월</a:t>
                    </a:r>
                    <a:r>
                      <a:rPr lang="en-US" altLang="ko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)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에 등장</a:t>
                    </a:r>
                    <a:r>
                      <a:rPr lang="en-US" altLang="ko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</p:grp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51F349C9-8C2B-0CFC-CB6E-DBC9F33935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29493" y="2110740"/>
                <a:ext cx="0" cy="1144143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8EF0DB86-25F5-917A-0F3A-BDCF7689FAE4}"/>
              </a:ext>
            </a:extLst>
          </p:cNvPr>
          <p:cNvSpPr txBox="1"/>
          <p:nvPr/>
        </p:nvSpPr>
        <p:spPr>
          <a:xfrm>
            <a:off x="2768871" y="3801402"/>
            <a:ext cx="888064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기획 과정 예시 ②</a:t>
            </a:r>
            <a:endParaRPr lang="en-US" altLang="ko-KR" dirty="0"/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A8C14640-829F-7354-09EC-53F7B46AD722}"/>
              </a:ext>
            </a:extLst>
          </p:cNvPr>
          <p:cNvCxnSpPr>
            <a:cxnSpLocks/>
          </p:cNvCxnSpPr>
          <p:nvPr/>
        </p:nvCxnSpPr>
        <p:spPr>
          <a:xfrm>
            <a:off x="2768871" y="3978150"/>
            <a:ext cx="94231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C2CDBE1A-2E28-C8FA-3605-B1D2B8AEC8E9}"/>
              </a:ext>
            </a:extLst>
          </p:cNvPr>
          <p:cNvSpPr txBox="1"/>
          <p:nvPr/>
        </p:nvSpPr>
        <p:spPr>
          <a:xfrm>
            <a:off x="3656935" y="3816791"/>
            <a:ext cx="2052980" cy="138499"/>
          </a:xfrm>
          <a:prstGeom prst="rect">
            <a:avLst/>
          </a:prstGeom>
          <a:noFill/>
          <a:effectLst/>
        </p:spPr>
        <p:txBody>
          <a:bodyPr wrap="none" lIns="14400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‘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DD5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DD5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기획 의도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DD5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따른 스킬 액션 기획 과정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27A3CA32-1E4D-F0FE-89E3-3B3E166AD00E}"/>
              </a:ext>
            </a:extLst>
          </p:cNvPr>
          <p:cNvGrpSpPr/>
          <p:nvPr/>
        </p:nvGrpSpPr>
        <p:grpSpPr>
          <a:xfrm>
            <a:off x="2768870" y="4098744"/>
            <a:ext cx="9423131" cy="215053"/>
            <a:chOff x="2768869" y="2025191"/>
            <a:chExt cx="9423131" cy="215053"/>
          </a:xfrm>
        </p:grpSpPr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3C2F9161-7D75-F233-020F-E0412EE431B7}"/>
                </a:ext>
              </a:extLst>
            </p:cNvPr>
            <p:cNvSpPr/>
            <p:nvPr/>
          </p:nvSpPr>
          <p:spPr>
            <a:xfrm>
              <a:off x="2768869" y="2025191"/>
              <a:ext cx="9423131" cy="215053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975674E4-7BFF-4F90-540A-F6580C33453D}"/>
                </a:ext>
              </a:extLst>
            </p:cNvPr>
            <p:cNvSpPr txBox="1"/>
            <p:nvPr/>
          </p:nvSpPr>
          <p:spPr>
            <a:xfrm>
              <a:off x="2768869" y="2055773"/>
              <a:ext cx="5857941" cy="153888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문제 사항 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1]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작은 체구의 소녀가 거대하고 무거운 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둔기류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무기를 손 쉽게 휘두르는 액션은 몰입감이 떨어지는 것 같다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D6B1CF92-DB20-3C7A-F44D-5E1475E75C67}"/>
              </a:ext>
            </a:extLst>
          </p:cNvPr>
          <p:cNvGrpSpPr/>
          <p:nvPr/>
        </p:nvGrpSpPr>
        <p:grpSpPr>
          <a:xfrm>
            <a:off x="3359493" y="4313797"/>
            <a:ext cx="2583007" cy="335646"/>
            <a:chOff x="3377576" y="1473652"/>
            <a:chExt cx="2583007" cy="335646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260ADD07-474D-9C55-E20F-1BD3A33D0F1C}"/>
                </a:ext>
              </a:extLst>
            </p:cNvPr>
            <p:cNvSpPr txBox="1"/>
            <p:nvPr/>
          </p:nvSpPr>
          <p:spPr>
            <a:xfrm>
              <a:off x="3573711" y="1473652"/>
              <a:ext cx="2386872" cy="335646"/>
            </a:xfrm>
            <a:prstGeom prst="rect">
              <a:avLst/>
            </a:prstGeom>
            <a:noFill/>
            <a:effectLst/>
          </p:spPr>
          <p:txBody>
            <a:bodyPr wrap="none" lIns="0" tIns="72000" rIns="0" bIns="108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해결 방법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무기에서 뿜어져 나오는 연무를 활용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62960212-4FBE-D499-1366-E0FB3AC677DA}"/>
                </a:ext>
              </a:extLst>
            </p:cNvPr>
            <p:cNvSpPr txBox="1"/>
            <p:nvPr/>
          </p:nvSpPr>
          <p:spPr>
            <a:xfrm>
              <a:off x="3377576" y="1473652"/>
              <a:ext cx="200943" cy="226591"/>
            </a:xfrm>
            <a:prstGeom prst="rect">
              <a:avLst/>
            </a:prstGeom>
            <a:noFill/>
            <a:effectLst/>
          </p:spPr>
          <p:txBody>
            <a:bodyPr wrap="none" lIns="0" tIns="72000" rIns="7200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rPr>
                <a:t>↳</a:t>
              </a:r>
            </a:p>
          </p:txBody>
        </p:sp>
      </p:grpSp>
      <p:sp>
        <p:nvSpPr>
          <p:cNvPr id="99" name="화살표: 아래쪽 98">
            <a:extLst>
              <a:ext uri="{FF2B5EF4-FFF2-40B4-BE49-F238E27FC236}">
                <a16:creationId xmlns:a16="http://schemas.microsoft.com/office/drawing/2014/main" id="{8ABF0A18-441A-A4FF-BF1D-22A6F2513779}"/>
              </a:ext>
            </a:extLst>
          </p:cNvPr>
          <p:cNvSpPr/>
          <p:nvPr/>
        </p:nvSpPr>
        <p:spPr>
          <a:xfrm rot="16200000">
            <a:off x="4645086" y="5361164"/>
            <a:ext cx="130082" cy="182845"/>
          </a:xfrm>
          <a:prstGeom prst="downArrow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3040CE6-E051-D59D-E2BD-DCDB2FC8ED32}"/>
              </a:ext>
            </a:extLst>
          </p:cNvPr>
          <p:cNvSpPr/>
          <p:nvPr/>
        </p:nvSpPr>
        <p:spPr>
          <a:xfrm>
            <a:off x="2768870" y="4649442"/>
            <a:ext cx="1763205" cy="17676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BFE3DE9-A1FB-E71B-04C3-BCCB14AF6E34}"/>
              </a:ext>
            </a:extLst>
          </p:cNvPr>
          <p:cNvSpPr/>
          <p:nvPr/>
        </p:nvSpPr>
        <p:spPr>
          <a:xfrm>
            <a:off x="2768870" y="4649444"/>
            <a:ext cx="1763204" cy="21505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B7FCF1F-6FC0-5967-0CB0-E42846055D63}"/>
              </a:ext>
            </a:extLst>
          </p:cNvPr>
          <p:cNvSpPr txBox="1"/>
          <p:nvPr/>
        </p:nvSpPr>
        <p:spPr>
          <a:xfrm>
            <a:off x="3241706" y="4687721"/>
            <a:ext cx="817533" cy="138499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(1) 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무기 컨셉 활용</a:t>
            </a:r>
            <a:endParaRPr lang="en-US" altLang="ko-KR" sz="9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E5D822B-D63F-DF04-5ADB-DEBF5A672025}"/>
              </a:ext>
            </a:extLst>
          </p:cNvPr>
          <p:cNvSpPr txBox="1"/>
          <p:nvPr/>
        </p:nvSpPr>
        <p:spPr>
          <a:xfrm>
            <a:off x="3038926" y="4864497"/>
            <a:ext cx="1223092" cy="195814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곰방대에서 뿜어져 나오는 연무</a:t>
            </a:r>
            <a:endParaRPr lang="en-US" altLang="ko-KR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5" name="화살표: 아래쪽 104">
            <a:extLst>
              <a:ext uri="{FF2B5EF4-FFF2-40B4-BE49-F238E27FC236}">
                <a16:creationId xmlns:a16="http://schemas.microsoft.com/office/drawing/2014/main" id="{EC27813E-45EB-4B47-0E1C-033CFE7900B7}"/>
              </a:ext>
            </a:extLst>
          </p:cNvPr>
          <p:cNvSpPr/>
          <p:nvPr/>
        </p:nvSpPr>
        <p:spPr>
          <a:xfrm rot="16200000">
            <a:off x="7864826" y="5361164"/>
            <a:ext cx="130082" cy="182845"/>
          </a:xfrm>
          <a:prstGeom prst="downArrow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05075DB-6A1C-744A-8491-05EB4D06F088}"/>
              </a:ext>
            </a:extLst>
          </p:cNvPr>
          <p:cNvSpPr/>
          <p:nvPr/>
        </p:nvSpPr>
        <p:spPr>
          <a:xfrm>
            <a:off x="4888178" y="4649442"/>
            <a:ext cx="2863637" cy="17676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D6308F1-5046-AAEC-EF3B-E65EFE5CA61D}"/>
              </a:ext>
            </a:extLst>
          </p:cNvPr>
          <p:cNvSpPr/>
          <p:nvPr/>
        </p:nvSpPr>
        <p:spPr>
          <a:xfrm>
            <a:off x="4888179" y="4649443"/>
            <a:ext cx="2863635" cy="21505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6115B19-73EC-14A9-702E-8A1F0BC60388}"/>
              </a:ext>
            </a:extLst>
          </p:cNvPr>
          <p:cNvSpPr txBox="1"/>
          <p:nvPr/>
        </p:nvSpPr>
        <p:spPr>
          <a:xfrm>
            <a:off x="5915238" y="4687720"/>
            <a:ext cx="809517" cy="138499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ctr">
              <a:spcAft>
                <a:spcPts val="600"/>
              </a:spcAft>
              <a:defRPr sz="9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en-US" altLang="ko-KR" dirty="0"/>
              <a:t>(2) </a:t>
            </a:r>
            <a:r>
              <a:rPr lang="ko-KR" altLang="en-US" dirty="0"/>
              <a:t>아이디어 획득</a:t>
            </a:r>
            <a:endParaRPr lang="en-US" altLang="ko-KR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39345D1-BC21-52B8-2A91-8C09EF306DCD}"/>
              </a:ext>
            </a:extLst>
          </p:cNvPr>
          <p:cNvSpPr txBox="1"/>
          <p:nvPr/>
        </p:nvSpPr>
        <p:spPr>
          <a:xfrm>
            <a:off x="4976680" y="4864496"/>
            <a:ext cx="2686633" cy="195814"/>
          </a:xfrm>
          <a:prstGeom prst="rect">
            <a:avLst/>
          </a:prstGeom>
          <a:noFill/>
          <a:effectLst/>
        </p:spPr>
        <p:txBody>
          <a:bodyPr wrap="none" lIns="0" tIns="72000" rIns="0" bIns="0" rtlCol="0" anchor="t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</a:rPr>
              <a:t>엔진 점화 시 발생하는 연기처럼 </a:t>
            </a:r>
            <a:r>
              <a:rPr lang="ko-KR" altLang="en-US" dirty="0"/>
              <a:t>연무</a:t>
            </a:r>
            <a:r>
              <a:rPr lang="ko-KR" altLang="en-US" dirty="0">
                <a:solidFill>
                  <a:schemeClr val="tx1"/>
                </a:solidFill>
              </a:rPr>
              <a:t>가 </a:t>
            </a:r>
            <a:r>
              <a:rPr lang="ko-KR" altLang="en-US" dirty="0"/>
              <a:t>추진력</a:t>
            </a:r>
            <a:r>
              <a:rPr lang="ko-KR" altLang="en-US" dirty="0">
                <a:solidFill>
                  <a:schemeClr val="tx1"/>
                </a:solidFill>
              </a:rPr>
              <a:t>이 될 수 있지 않을까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E16C8780-4D9D-5F61-56EB-EA29D54952ED}"/>
              </a:ext>
            </a:extLst>
          </p:cNvPr>
          <p:cNvSpPr/>
          <p:nvPr/>
        </p:nvSpPr>
        <p:spPr>
          <a:xfrm>
            <a:off x="8107917" y="4649442"/>
            <a:ext cx="3182508" cy="17676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849F303-EF85-2F07-14A0-F3BE708D06D4}"/>
              </a:ext>
            </a:extLst>
          </p:cNvPr>
          <p:cNvSpPr/>
          <p:nvPr/>
        </p:nvSpPr>
        <p:spPr>
          <a:xfrm>
            <a:off x="8107918" y="4649444"/>
            <a:ext cx="3182507" cy="21505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79C451D-B96B-9C5E-911A-297C2E8FDAD7}"/>
              </a:ext>
            </a:extLst>
          </p:cNvPr>
          <p:cNvSpPr txBox="1"/>
          <p:nvPr/>
        </p:nvSpPr>
        <p:spPr>
          <a:xfrm>
            <a:off x="9246323" y="4687721"/>
            <a:ext cx="905697" cy="138499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ctr">
              <a:spcAft>
                <a:spcPts val="600"/>
              </a:spcAft>
              <a:defRPr sz="9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en-US" altLang="ko-KR" dirty="0"/>
              <a:t>(3) </a:t>
            </a:r>
            <a:r>
              <a:rPr lang="ko-KR" altLang="en-US" dirty="0"/>
              <a:t>아이디어 구체화</a:t>
            </a:r>
            <a:endParaRPr lang="en-US" altLang="ko-KR" dirty="0"/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41CFF578-E97C-0523-F17F-A5351BC1F99E}"/>
              </a:ext>
            </a:extLst>
          </p:cNvPr>
          <p:cNvGrpSpPr/>
          <p:nvPr/>
        </p:nvGrpSpPr>
        <p:grpSpPr>
          <a:xfrm>
            <a:off x="8286925" y="4864497"/>
            <a:ext cx="2824492" cy="324746"/>
            <a:chOff x="9380030" y="2109773"/>
            <a:chExt cx="2824492" cy="324746"/>
          </a:xfrm>
        </p:grpSpPr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483D0AD-AD7C-8F99-0CAF-92F418C837BA}"/>
                </a:ext>
              </a:extLst>
            </p:cNvPr>
            <p:cNvSpPr txBox="1"/>
            <p:nvPr/>
          </p:nvSpPr>
          <p:spPr>
            <a:xfrm>
              <a:off x="9380030" y="2109773"/>
              <a:ext cx="2824492" cy="195814"/>
            </a:xfrm>
            <a:prstGeom prst="rect">
              <a:avLst/>
            </a:prstGeom>
            <a:noFill/>
            <a:effectLst/>
          </p:spPr>
          <p:txBody>
            <a:bodyPr wrap="none" lIns="0" tIns="72000" rIns="0" bIns="0" rtlCol="0" anchor="t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>
                  <a:solidFill>
                    <a:schemeClr val="tx1"/>
                  </a:solidFill>
                </a:rPr>
                <a:t>곰방대에서 뿜어져 나오는 </a:t>
              </a:r>
              <a:r>
                <a:rPr lang="ko-KR" altLang="en-US" dirty="0"/>
                <a:t>연무가 추진력</a:t>
              </a:r>
              <a:r>
                <a:rPr lang="ko-KR" altLang="en-US" dirty="0">
                  <a:solidFill>
                    <a:schemeClr val="tx1"/>
                  </a:solidFill>
                </a:rPr>
                <a:t>이 되어 </a:t>
              </a:r>
              <a:r>
                <a:rPr lang="ko-KR" altLang="en-US" dirty="0"/>
                <a:t>캐릭터의 움직임을 보조</a:t>
              </a:r>
              <a:endParaRPr lang="en-US" altLang="ko-KR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94DD872D-B4E1-C0A3-5E74-8BC06C6B6B49}"/>
                </a:ext>
              </a:extLst>
            </p:cNvPr>
            <p:cNvSpPr txBox="1"/>
            <p:nvPr/>
          </p:nvSpPr>
          <p:spPr>
            <a:xfrm>
              <a:off x="9702232" y="2326797"/>
              <a:ext cx="2180084" cy="107722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DD5"/>
                  </a:highligh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작은 체구의 소녀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가 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DD5"/>
                  </a:highligh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거대한 무기를 휘두르는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컨셉의 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DD5"/>
                  </a:highligh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설득력 증가</a:t>
              </a: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A98A4031-58B2-DBA3-FCBA-6EE9BDC0689C}"/>
              </a:ext>
            </a:extLst>
          </p:cNvPr>
          <p:cNvGrpSpPr/>
          <p:nvPr/>
        </p:nvGrpSpPr>
        <p:grpSpPr>
          <a:xfrm>
            <a:off x="5942500" y="4313797"/>
            <a:ext cx="2938974" cy="335646"/>
            <a:chOff x="5942500" y="4475109"/>
            <a:chExt cx="2938974" cy="335646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6CBCE3F0-3785-414C-C9E9-50C148E8CC27}"/>
                </a:ext>
              </a:extLst>
            </p:cNvPr>
            <p:cNvSpPr txBox="1"/>
            <p:nvPr/>
          </p:nvSpPr>
          <p:spPr>
            <a:xfrm>
              <a:off x="6382392" y="4475109"/>
              <a:ext cx="2499082" cy="335646"/>
            </a:xfrm>
            <a:prstGeom prst="rect">
              <a:avLst/>
            </a:prstGeom>
            <a:noFill/>
            <a:effectLst/>
          </p:spPr>
          <p:txBody>
            <a:bodyPr wrap="none" lIns="0" tIns="72000" rIns="0" bIns="108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결론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연무가 추진력이 되어 캐릭터의 움직임 보조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3A48660-0D1E-5C8A-B632-B0A5E19959BA}"/>
                </a:ext>
              </a:extLst>
            </p:cNvPr>
            <p:cNvSpPr txBox="1"/>
            <p:nvPr/>
          </p:nvSpPr>
          <p:spPr>
            <a:xfrm>
              <a:off x="5942500" y="4533701"/>
              <a:ext cx="439892" cy="200055"/>
            </a:xfrm>
            <a:prstGeom prst="rect">
              <a:avLst/>
            </a:prstGeom>
            <a:noFill/>
            <a:effectLst/>
          </p:spPr>
          <p:txBody>
            <a:bodyPr wrap="none" lIns="216000" tIns="0" rIns="7200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3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  <a:sym typeface="Wingdings 3" panose="05040102010807070707" pitchFamily="18" charset="2"/>
                </a:rPr>
                <a:t></a:t>
              </a:r>
              <a:endParaRPr lang="en-US" altLang="ko-KR" sz="1300" dirty="0">
                <a:solidFill>
                  <a:srgbClr val="FF000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5104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B00141F-923E-7844-76B9-5F40388F6272}"/>
              </a:ext>
            </a:extLst>
          </p:cNvPr>
          <p:cNvSpPr/>
          <p:nvPr/>
        </p:nvSpPr>
        <p:spPr>
          <a:xfrm>
            <a:off x="-6922424" y="571500"/>
            <a:ext cx="10546773" cy="6286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D35D8D2-5647-D9CB-810A-7B0AA80EAA04}"/>
              </a:ext>
            </a:extLst>
          </p:cNvPr>
          <p:cNvGrpSpPr/>
          <p:nvPr/>
        </p:nvGrpSpPr>
        <p:grpSpPr>
          <a:xfrm>
            <a:off x="-6663343" y="-962825"/>
            <a:ext cx="5962304" cy="6154585"/>
            <a:chOff x="-6922423" y="576415"/>
            <a:chExt cx="5962304" cy="615458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C3FB8D5-0906-6DE6-1E83-4D874DB9DD24}"/>
                </a:ext>
              </a:extLst>
            </p:cNvPr>
            <p:cNvSpPr/>
            <p:nvPr/>
          </p:nvSpPr>
          <p:spPr>
            <a:xfrm>
              <a:off x="-6055994" y="2373630"/>
              <a:ext cx="114300" cy="157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9A4A4B1-8042-1BA0-AC46-1FD21405398B}"/>
                </a:ext>
              </a:extLst>
            </p:cNvPr>
            <p:cNvSpPr/>
            <p:nvPr/>
          </p:nvSpPr>
          <p:spPr>
            <a:xfrm>
              <a:off x="-5640705" y="2373630"/>
              <a:ext cx="163829" cy="157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AF341D1-CFE7-F6C3-6A92-8C58D2ED64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82" b="1945"/>
            <a:stretch>
              <a:fillRect/>
            </a:stretch>
          </p:blipFill>
          <p:spPr bwMode="auto">
            <a:xfrm>
              <a:off x="-6922423" y="576415"/>
              <a:ext cx="5962304" cy="6154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F40C1937-A9CF-6CD3-C8BB-0B06F85DF9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19" t="52445" r="39972" b="20037"/>
          <a:stretch>
            <a:fillRect/>
          </a:stretch>
        </p:blipFill>
        <p:spPr bwMode="auto">
          <a:xfrm>
            <a:off x="3444240" y="571500"/>
            <a:ext cx="1539240" cy="1887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예술, 스크린샷, 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3BF774B-A8C8-C5F9-337C-562F2F8B5B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5" t="26772" r="56389" b="10396"/>
          <a:stretch>
            <a:fillRect/>
          </a:stretch>
        </p:blipFill>
        <p:spPr>
          <a:xfrm>
            <a:off x="5096540" y="571501"/>
            <a:ext cx="1887220" cy="1887220"/>
          </a:xfrm>
          <a:prstGeom prst="rect">
            <a:avLst/>
          </a:prstGeom>
        </p:spPr>
      </p:pic>
      <p:pic>
        <p:nvPicPr>
          <p:cNvPr id="10" name="그림 9" descr="물, 아쿠아, 터쿼이즈색, 야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21EBEED-DCD6-A6C2-D27B-A5AA9E8C56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78" t="1195" r="21458" b="15215"/>
          <a:stretch>
            <a:fillRect/>
          </a:stretch>
        </p:blipFill>
        <p:spPr>
          <a:xfrm>
            <a:off x="7208522" y="571500"/>
            <a:ext cx="2341107" cy="18872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0FACCF5-53E2-451D-5B6A-D7BDF12F358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996" t="10683" r="17025" b="21860"/>
          <a:stretch>
            <a:fillRect/>
          </a:stretch>
        </p:blipFill>
        <p:spPr>
          <a:xfrm>
            <a:off x="6347637" y="2865828"/>
            <a:ext cx="3583172" cy="232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22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만화 영화, 댄스이(가) 표시된 사진&#10;&#10;자동 생성된 설명">
            <a:extLst>
              <a:ext uri="{FF2B5EF4-FFF2-40B4-BE49-F238E27FC236}">
                <a16:creationId xmlns:a16="http://schemas.microsoft.com/office/drawing/2014/main" id="{0A7C196B-A593-D099-2D42-36C685744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42" t="2273" r="39226" b="5838"/>
          <a:stretch/>
        </p:blipFill>
        <p:spPr>
          <a:xfrm>
            <a:off x="14234205" y="1456115"/>
            <a:ext cx="2298636" cy="3789438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7D0FD75-67CD-5A92-8AE7-6EC3FB2968DB}"/>
              </a:ext>
            </a:extLst>
          </p:cNvPr>
          <p:cNvGrpSpPr/>
          <p:nvPr/>
        </p:nvGrpSpPr>
        <p:grpSpPr>
          <a:xfrm>
            <a:off x="12872105" y="3822261"/>
            <a:ext cx="5065397" cy="1968939"/>
            <a:chOff x="6993358" y="2214683"/>
            <a:chExt cx="4839373" cy="188108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A5BC0EE-6E77-4CAB-9FCC-85C866A819F1}"/>
                </a:ext>
              </a:extLst>
            </p:cNvPr>
            <p:cNvSpPr/>
            <p:nvPr/>
          </p:nvSpPr>
          <p:spPr>
            <a:xfrm>
              <a:off x="6993358" y="3213830"/>
              <a:ext cx="4839373" cy="8819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479995B-C187-46F7-03B7-27D9B1EB53BE}"/>
                </a:ext>
              </a:extLst>
            </p:cNvPr>
            <p:cNvSpPr txBox="1"/>
            <p:nvPr/>
          </p:nvSpPr>
          <p:spPr>
            <a:xfrm>
              <a:off x="9232244" y="2214683"/>
              <a:ext cx="1140056" cy="246221"/>
            </a:xfrm>
            <a:prstGeom prst="rect">
              <a:avLst/>
            </a:prstGeom>
            <a:solidFill>
              <a:srgbClr val="FCF5E0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여름의 분위기 형성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pic>
          <p:nvPicPr>
            <p:cNvPr id="15" name="그림 14" descr="스크린샷, 댄스, 예술이(가) 표시된 사진&#10;&#10;자동 생성된 설명">
              <a:extLst>
                <a:ext uri="{FF2B5EF4-FFF2-40B4-BE49-F238E27FC236}">
                  <a16:creationId xmlns:a16="http://schemas.microsoft.com/office/drawing/2014/main" id="{6B137085-A34B-20BA-6E1A-9F00BF148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7756" y="3361397"/>
              <a:ext cx="586800" cy="586800"/>
            </a:xfrm>
            <a:prstGeom prst="rect">
              <a:avLst/>
            </a:prstGeom>
          </p:spPr>
        </p:pic>
        <p:pic>
          <p:nvPicPr>
            <p:cNvPr id="16" name="그림 15" descr="스크린샷, 일렉트릭 블루, 다채로움이(가) 표시된 사진&#10;&#10;자동 생성된 설명">
              <a:extLst>
                <a:ext uri="{FF2B5EF4-FFF2-40B4-BE49-F238E27FC236}">
                  <a16:creationId xmlns:a16="http://schemas.microsoft.com/office/drawing/2014/main" id="{988058FD-BEB4-7E2B-1264-9EF6C124D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2204" y="3361397"/>
              <a:ext cx="586800" cy="586800"/>
            </a:xfrm>
            <a:prstGeom prst="rect">
              <a:avLst/>
            </a:prstGeom>
          </p:spPr>
        </p:pic>
        <p:pic>
          <p:nvPicPr>
            <p:cNvPr id="17" name="그림 16" descr="예술, 스크린샷이(가) 표시된 사진&#10;&#10;자동 생성된 설명">
              <a:extLst>
                <a:ext uri="{FF2B5EF4-FFF2-40B4-BE49-F238E27FC236}">
                  <a16:creationId xmlns:a16="http://schemas.microsoft.com/office/drawing/2014/main" id="{02B27603-011D-4401-7DA9-EFD3E19DA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0532" y="3361397"/>
              <a:ext cx="586800" cy="586800"/>
            </a:xfrm>
            <a:prstGeom prst="rect">
              <a:avLst/>
            </a:prstGeom>
          </p:spPr>
        </p:pic>
        <p:pic>
          <p:nvPicPr>
            <p:cNvPr id="18" name="그림 17" descr="예술, 페인팅, 사진 액자이(가) 표시된 사진&#10;&#10;자동 생성된 설명">
              <a:extLst>
                <a:ext uri="{FF2B5EF4-FFF2-40B4-BE49-F238E27FC236}">
                  <a16:creationId xmlns:a16="http://schemas.microsoft.com/office/drawing/2014/main" id="{7BA7F09B-465B-771B-49E9-F9B78C74B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3308" y="3361397"/>
              <a:ext cx="586800" cy="586800"/>
            </a:xfrm>
            <a:prstGeom prst="rect">
              <a:avLst/>
            </a:prstGeom>
          </p:spPr>
        </p:pic>
        <p:pic>
          <p:nvPicPr>
            <p:cNvPr id="19" name="그림 18" descr="나비, 사람, 빛이(가) 표시된 사진&#10;&#10;자동 생성된 설명">
              <a:extLst>
                <a:ext uri="{FF2B5EF4-FFF2-40B4-BE49-F238E27FC236}">
                  <a16:creationId xmlns:a16="http://schemas.microsoft.com/office/drawing/2014/main" id="{D959B188-603F-2C3D-2201-474C81540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4980" y="3361397"/>
              <a:ext cx="586800" cy="586800"/>
            </a:xfrm>
            <a:prstGeom prst="rect">
              <a:avLst/>
            </a:prstGeom>
          </p:spPr>
        </p:pic>
        <p:cxnSp>
          <p:nvCxnSpPr>
            <p:cNvPr id="20" name="연결선: 꺾임 19">
              <a:extLst>
                <a:ext uri="{FF2B5EF4-FFF2-40B4-BE49-F238E27FC236}">
                  <a16:creationId xmlns:a16="http://schemas.microsoft.com/office/drawing/2014/main" id="{917EBFA7-6939-FE88-F4EE-B9D13A1D16BE}"/>
                </a:ext>
              </a:extLst>
            </p:cNvPr>
            <p:cNvCxnSpPr>
              <a:cxnSpLocks/>
              <a:stCxn id="16" idx="0"/>
              <a:endCxn id="15" idx="0"/>
            </p:cNvCxnSpPr>
            <p:nvPr/>
          </p:nvCxnSpPr>
          <p:spPr>
            <a:xfrm rot="5400000" flipH="1" flipV="1">
              <a:off x="8648380" y="2468621"/>
              <a:ext cx="12700" cy="1785552"/>
            </a:xfrm>
            <a:prstGeom prst="bentConnector3">
              <a:avLst>
                <a:gd name="adj1" fmla="val 1800000"/>
              </a:avLst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D4EB7047-C5DA-E9F3-C758-21E36D8BEA2D}"/>
                </a:ext>
              </a:extLst>
            </p:cNvPr>
            <p:cNvCxnSpPr>
              <a:cxnSpLocks/>
              <a:stCxn id="17" idx="0"/>
              <a:endCxn id="18" idx="0"/>
            </p:cNvCxnSpPr>
            <p:nvPr/>
          </p:nvCxnSpPr>
          <p:spPr>
            <a:xfrm rot="5400000" flipH="1" flipV="1">
              <a:off x="10880320" y="2915009"/>
              <a:ext cx="12700" cy="892776"/>
            </a:xfrm>
            <a:prstGeom prst="bentConnector3">
              <a:avLst>
                <a:gd name="adj1" fmla="val 1800000"/>
              </a:avLst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7730054A-A47B-2682-F326-D8C83B599B6A}"/>
                </a:ext>
              </a:extLst>
            </p:cNvPr>
            <p:cNvCxnSpPr>
              <a:cxnSpLocks/>
              <a:stCxn id="19" idx="0"/>
              <a:endCxn id="13" idx="1"/>
            </p:cNvCxnSpPr>
            <p:nvPr/>
          </p:nvCxnSpPr>
          <p:spPr>
            <a:xfrm rot="5400000" flipH="1" flipV="1">
              <a:off x="8428511" y="2557664"/>
              <a:ext cx="1023603" cy="583864"/>
            </a:xfrm>
            <a:prstGeom prst="bentConnector2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E99F003-4C44-CC7B-7D49-87BF57EDDCD9}"/>
                </a:ext>
              </a:extLst>
            </p:cNvPr>
            <p:cNvSpPr/>
            <p:nvPr/>
          </p:nvSpPr>
          <p:spPr>
            <a:xfrm>
              <a:off x="8713562" y="3082900"/>
              <a:ext cx="96644" cy="966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A5C1110-9090-69D8-A4AB-6C18C3617131}"/>
                </a:ext>
              </a:extLst>
            </p:cNvPr>
            <p:cNvSpPr/>
            <p:nvPr/>
          </p:nvSpPr>
          <p:spPr>
            <a:xfrm>
              <a:off x="10826885" y="3122269"/>
              <a:ext cx="96644" cy="966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22217AEE-1FEC-7EAB-B3E8-7BA500FF1EC1}"/>
                </a:ext>
              </a:extLst>
            </p:cNvPr>
            <p:cNvCxnSpPr>
              <a:cxnSpLocks/>
              <a:stCxn id="24" idx="0"/>
              <a:endCxn id="13" idx="3"/>
            </p:cNvCxnSpPr>
            <p:nvPr/>
          </p:nvCxnSpPr>
          <p:spPr>
            <a:xfrm rot="16200000" flipV="1">
              <a:off x="10231517" y="2478578"/>
              <a:ext cx="784475" cy="502907"/>
            </a:xfrm>
            <a:prstGeom prst="bentConnector2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B1869BD-B2BF-E7FE-53DB-81BD16AEE8F0}"/>
                </a:ext>
              </a:extLst>
            </p:cNvPr>
            <p:cNvSpPr txBox="1"/>
            <p:nvPr/>
          </p:nvSpPr>
          <p:spPr>
            <a:xfrm>
              <a:off x="7768971" y="2684338"/>
              <a:ext cx="175881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ysClr val="windowText" lastClr="000000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여름의 날씨와 관련 있는 스킬들</a:t>
              </a:r>
              <a:endParaRPr lang="en-US" altLang="ko-KR" sz="1000" dirty="0">
                <a:solidFill>
                  <a:sysClr val="windowText" lastClr="000000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393BED-9A53-8A3B-B253-E68C6E616B99}"/>
                </a:ext>
              </a:extLst>
            </p:cNvPr>
            <p:cNvSpPr txBox="1"/>
            <p:nvPr/>
          </p:nvSpPr>
          <p:spPr>
            <a:xfrm>
              <a:off x="10443279" y="2684338"/>
              <a:ext cx="88678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ysClr val="windowText" lastClr="000000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시원한 이펙트</a:t>
              </a:r>
              <a:endParaRPr lang="en-US" altLang="ko-KR" sz="1000" dirty="0">
                <a:solidFill>
                  <a:sysClr val="windowText" lastClr="000000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38" name="그림 37" descr="의류, 만화 영화, 가상의 캐릭터, 코스튬이(가) 표시된 사진&#10;&#10;자동 생성된 설명">
            <a:extLst>
              <a:ext uri="{FF2B5EF4-FFF2-40B4-BE49-F238E27FC236}">
                <a16:creationId xmlns:a16="http://schemas.microsoft.com/office/drawing/2014/main" id="{814CFCF8-7F45-2035-B311-C951A510B2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6" r="6576"/>
          <a:stretch/>
        </p:blipFill>
        <p:spPr>
          <a:xfrm>
            <a:off x="9340119" y="-113543"/>
            <a:ext cx="2332522" cy="3193833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6ADB3ACC-B297-09DA-0D71-93EFBBBBC45F}"/>
              </a:ext>
            </a:extLst>
          </p:cNvPr>
          <p:cNvSpPr/>
          <p:nvPr/>
        </p:nvSpPr>
        <p:spPr>
          <a:xfrm>
            <a:off x="8478749" y="2282631"/>
            <a:ext cx="4003302" cy="9231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C18FB27D-0E63-83F4-56E0-20EDC0706911}"/>
              </a:ext>
            </a:extLst>
          </p:cNvPr>
          <p:cNvGrpSpPr/>
          <p:nvPr/>
        </p:nvGrpSpPr>
        <p:grpSpPr>
          <a:xfrm>
            <a:off x="8892525" y="2437090"/>
            <a:ext cx="3175750" cy="1514031"/>
            <a:chOff x="956982" y="4006748"/>
            <a:chExt cx="3175750" cy="1514031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65061215-14AD-FE3C-D306-D3F9A3C13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982" y="4008405"/>
              <a:ext cx="612550" cy="612550"/>
            </a:xfrm>
            <a:prstGeom prst="rect">
              <a:avLst/>
            </a:prstGeom>
          </p:spPr>
        </p:pic>
        <p:pic>
          <p:nvPicPr>
            <p:cNvPr id="36" name="그림 35" descr="예술이(가) 표시된 사진&#10;&#10;자동 생성된 설명">
              <a:extLst>
                <a:ext uri="{FF2B5EF4-FFF2-40B4-BE49-F238E27FC236}">
                  <a16:creationId xmlns:a16="http://schemas.microsoft.com/office/drawing/2014/main" id="{B097A95C-6D51-0D07-C2E2-5DF5FEBFA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0182" y="4008405"/>
              <a:ext cx="612550" cy="612550"/>
            </a:xfrm>
            <a:prstGeom prst="rect">
              <a:avLst/>
            </a:prstGeom>
          </p:spPr>
        </p:pic>
        <p:pic>
          <p:nvPicPr>
            <p:cNvPr id="37" name="그림 36" descr="양초, 예술이(가) 표시된 사진&#10;&#10;자동 생성된 설명">
              <a:extLst>
                <a:ext uri="{FF2B5EF4-FFF2-40B4-BE49-F238E27FC236}">
                  <a16:creationId xmlns:a16="http://schemas.microsoft.com/office/drawing/2014/main" id="{A9CA7DD3-29FC-B077-3A44-E756EBC64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7753" y="4006748"/>
              <a:ext cx="614207" cy="614207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16AF5B4-B0A0-A574-49C4-D09FEADFC7F3}"/>
                </a:ext>
              </a:extLst>
            </p:cNvPr>
            <p:cNvSpPr txBox="1"/>
            <p:nvPr/>
          </p:nvSpPr>
          <p:spPr>
            <a:xfrm>
              <a:off x="1684512" y="5263058"/>
              <a:ext cx="1106053" cy="257721"/>
            </a:xfrm>
            <a:prstGeom prst="rect">
              <a:avLst/>
            </a:prstGeom>
            <a:solidFill>
              <a:srgbClr val="FCF5E0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봄의 분위기 형성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AF29FEAB-0082-B498-B37C-D2EBF9D6A870}"/>
                </a:ext>
              </a:extLst>
            </p:cNvPr>
            <p:cNvCxnSpPr>
              <a:cxnSpLocks/>
              <a:stCxn id="39" idx="1"/>
              <a:endCxn id="35" idx="2"/>
            </p:cNvCxnSpPr>
            <p:nvPr/>
          </p:nvCxnSpPr>
          <p:spPr>
            <a:xfrm rot="10800000">
              <a:off x="1263258" y="4620955"/>
              <a:ext cx="421255" cy="770964"/>
            </a:xfrm>
            <a:prstGeom prst="bentConnector2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519CA033-6E41-9E80-CA2D-58B52F999570}"/>
                </a:ext>
              </a:extLst>
            </p:cNvPr>
            <p:cNvCxnSpPr>
              <a:cxnSpLocks/>
              <a:stCxn id="37" idx="2"/>
              <a:endCxn id="36" idx="2"/>
            </p:cNvCxnSpPr>
            <p:nvPr/>
          </p:nvCxnSpPr>
          <p:spPr>
            <a:xfrm rot="16200000" flipH="1">
              <a:off x="3185657" y="3980155"/>
              <a:ext cx="12700" cy="1281600"/>
            </a:xfrm>
            <a:prstGeom prst="bentConnector3">
              <a:avLst>
                <a:gd name="adj1" fmla="val 1800000"/>
              </a:avLst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연결선: 꺾임 41">
              <a:extLst>
                <a:ext uri="{FF2B5EF4-FFF2-40B4-BE49-F238E27FC236}">
                  <a16:creationId xmlns:a16="http://schemas.microsoft.com/office/drawing/2014/main" id="{127950B5-95A8-4CC9-041D-A855B8441087}"/>
                </a:ext>
              </a:extLst>
            </p:cNvPr>
            <p:cNvCxnSpPr>
              <a:cxnSpLocks/>
              <a:stCxn id="39" idx="3"/>
              <a:endCxn id="43" idx="2"/>
            </p:cNvCxnSpPr>
            <p:nvPr/>
          </p:nvCxnSpPr>
          <p:spPr>
            <a:xfrm flipV="1">
              <a:off x="2790565" y="4888797"/>
              <a:ext cx="394677" cy="503122"/>
            </a:xfrm>
            <a:prstGeom prst="bentConnector2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974F110-C1BD-3991-0900-50978FA763F7}"/>
                </a:ext>
              </a:extLst>
            </p:cNvPr>
            <p:cNvSpPr/>
            <p:nvPr/>
          </p:nvSpPr>
          <p:spPr>
            <a:xfrm>
              <a:off x="3134663" y="4787639"/>
              <a:ext cx="101158" cy="1011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8EAE224-122D-10CC-6EE1-34E340237C36}"/>
                </a:ext>
              </a:extLst>
            </p:cNvPr>
            <p:cNvSpPr txBox="1"/>
            <p:nvPr/>
          </p:nvSpPr>
          <p:spPr>
            <a:xfrm>
              <a:off x="2559109" y="4935749"/>
              <a:ext cx="125226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ysClr val="windowText" lastClr="000000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꽃이 피어나는 이펙트</a:t>
              </a:r>
              <a:endParaRPr lang="en-US" altLang="ko-KR" sz="1000" dirty="0">
                <a:solidFill>
                  <a:sysClr val="windowText" lastClr="000000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BB5D44B8-7620-8034-EBE0-DE5FE65175D9}"/>
              </a:ext>
            </a:extLst>
          </p:cNvPr>
          <p:cNvSpPr txBox="1"/>
          <p:nvPr/>
        </p:nvSpPr>
        <p:spPr>
          <a:xfrm>
            <a:off x="8477779" y="3246307"/>
            <a:ext cx="1450017" cy="4187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깨달음 노드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직업각인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)]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/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만개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787B46D-9045-CFC2-740D-1F9BB1E8210C}"/>
              </a:ext>
            </a:extLst>
          </p:cNvPr>
          <p:cNvSpPr/>
          <p:nvPr/>
        </p:nvSpPr>
        <p:spPr>
          <a:xfrm>
            <a:off x="2768869" y="1753632"/>
            <a:ext cx="3060815" cy="162674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9740339-75A1-0C28-0BF5-AD776482805C}"/>
              </a:ext>
            </a:extLst>
          </p:cNvPr>
          <p:cNvSpPr/>
          <p:nvPr/>
        </p:nvSpPr>
        <p:spPr>
          <a:xfrm>
            <a:off x="2768869" y="1753634"/>
            <a:ext cx="2983444" cy="21505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1870EED-5AF3-705E-2E2B-2A2B7E41C136}"/>
              </a:ext>
            </a:extLst>
          </p:cNvPr>
          <p:cNvGrpSpPr/>
          <p:nvPr/>
        </p:nvGrpSpPr>
        <p:grpSpPr>
          <a:xfrm>
            <a:off x="2851881" y="1968687"/>
            <a:ext cx="1232234" cy="1332924"/>
            <a:chOff x="2851881" y="1968687"/>
            <a:chExt cx="1232234" cy="1332924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08538FD-3FE6-5ADC-BD27-31905FF3A17F}"/>
                </a:ext>
              </a:extLst>
            </p:cNvPr>
            <p:cNvSpPr txBox="1"/>
            <p:nvPr/>
          </p:nvSpPr>
          <p:spPr>
            <a:xfrm>
              <a:off x="3067248" y="1968687"/>
              <a:ext cx="801501" cy="195814"/>
            </a:xfrm>
            <a:prstGeom prst="rect">
              <a:avLst/>
            </a:prstGeom>
            <a:noFill/>
            <a:effectLst/>
          </p:spPr>
          <p:txBody>
            <a:bodyPr wrap="none" lIns="0" tIns="72000" rIns="0" bIns="0" rtlCol="0" anchor="t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>
                  <a:solidFill>
                    <a:schemeClr val="tx1"/>
                  </a:solidFill>
                </a:rPr>
                <a:t>도화가</a:t>
              </a:r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ko-KR" altLang="en-US" dirty="0"/>
                <a:t>봄</a:t>
              </a:r>
              <a:r>
                <a:rPr lang="ko-KR" altLang="en-US" dirty="0">
                  <a:solidFill>
                    <a:schemeClr val="tx1"/>
                  </a:solidFill>
                </a:rPr>
                <a:t>의 분위기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280D15F3-CF9C-DF70-CEC5-40A58465FE5B}"/>
                </a:ext>
              </a:extLst>
            </p:cNvPr>
            <p:cNvGrpSpPr/>
            <p:nvPr/>
          </p:nvGrpSpPr>
          <p:grpSpPr>
            <a:xfrm>
              <a:off x="2851881" y="2197411"/>
              <a:ext cx="1232234" cy="826757"/>
              <a:chOff x="2851881" y="2197411"/>
              <a:chExt cx="1232234" cy="826757"/>
            </a:xfrm>
          </p:grpSpPr>
          <p:pic>
            <p:nvPicPr>
              <p:cNvPr id="83" name="그림 82" descr="의류, 만화 영화, 가상의 캐릭터, 코스튬이(가) 표시된 사진&#10;&#10;자동 생성된 설명">
                <a:extLst>
                  <a:ext uri="{FF2B5EF4-FFF2-40B4-BE49-F238E27FC236}">
                    <a16:creationId xmlns:a16="http://schemas.microsoft.com/office/drawing/2014/main" id="{C3E9DD4A-71E7-35C7-02C4-0611F3AA4A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66" r="27056" b="54299"/>
              <a:stretch>
                <a:fillRect/>
              </a:stretch>
            </p:blipFill>
            <p:spPr>
              <a:xfrm>
                <a:off x="2851881" y="2197411"/>
                <a:ext cx="983618" cy="826757"/>
              </a:xfrm>
              <a:prstGeom prst="rect">
                <a:avLst/>
              </a:prstGeom>
            </p:spPr>
          </p:pic>
          <p:pic>
            <p:nvPicPr>
              <p:cNvPr id="97" name="그림 96">
                <a:extLst>
                  <a:ext uri="{FF2B5EF4-FFF2-40B4-BE49-F238E27FC236}">
                    <a16:creationId xmlns:a16="http://schemas.microsoft.com/office/drawing/2014/main" id="{26AC3F76-76EB-12BF-4431-2195D9F2FF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2831" y="2197411"/>
                <a:ext cx="261284" cy="261284"/>
              </a:xfrm>
              <a:prstGeom prst="rect">
                <a:avLst/>
              </a:prstGeom>
            </p:spPr>
          </p:pic>
          <p:pic>
            <p:nvPicPr>
              <p:cNvPr id="98" name="그림 97" descr="예술이(가) 표시된 사진&#10;&#10;자동 생성된 설명">
                <a:extLst>
                  <a:ext uri="{FF2B5EF4-FFF2-40B4-BE49-F238E27FC236}">
                    <a16:creationId xmlns:a16="http://schemas.microsoft.com/office/drawing/2014/main" id="{5767D65A-B2C4-6619-67D2-4652356A4B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0588" y="2762884"/>
                <a:ext cx="261284" cy="261284"/>
              </a:xfrm>
              <a:prstGeom prst="rect">
                <a:avLst/>
              </a:prstGeom>
            </p:spPr>
          </p:pic>
          <p:pic>
            <p:nvPicPr>
              <p:cNvPr id="99" name="그림 98" descr="양초, 예술이(가) 표시된 사진&#10;&#10;자동 생성된 설명">
                <a:extLst>
                  <a:ext uri="{FF2B5EF4-FFF2-40B4-BE49-F238E27FC236}">
                    <a16:creationId xmlns:a16="http://schemas.microsoft.com/office/drawing/2014/main" id="{B3C74F0C-32CE-C1B7-963A-D75746B469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0588" y="2482770"/>
                <a:ext cx="261991" cy="261990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2A21B2A-1868-B793-8485-46B0E47A0A1C}"/>
                </a:ext>
              </a:extLst>
            </p:cNvPr>
            <p:cNvSpPr txBox="1"/>
            <p:nvPr/>
          </p:nvSpPr>
          <p:spPr>
            <a:xfrm>
              <a:off x="2974915" y="3024168"/>
              <a:ext cx="986167" cy="277443"/>
            </a:xfrm>
            <a:prstGeom prst="rect">
              <a:avLst/>
            </a:prstGeom>
            <a:noFill/>
            <a:effectLst/>
          </p:spPr>
          <p:txBody>
            <a:bodyPr wrap="none" lIns="0" tIns="36000" rIns="0" bIns="0" rtlCol="0" anchor="t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pPr marL="72000" indent="-72000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ko-KR" altLang="en-US" sz="700" dirty="0">
                  <a:solidFill>
                    <a:schemeClr val="tx1"/>
                  </a:solidFill>
                  <a:sym typeface="Wingdings 3" panose="05040102010807070707" pitchFamily="18" charset="2"/>
                </a:rPr>
                <a:t>꽃이 피어나는 느낌의 스킬</a:t>
              </a:r>
              <a:endParaRPr lang="en-US" altLang="ko-KR" sz="700" dirty="0">
                <a:solidFill>
                  <a:schemeClr val="tx1"/>
                </a:solidFill>
                <a:sym typeface="Wingdings 3" panose="05040102010807070707" pitchFamily="18" charset="2"/>
              </a:endParaRPr>
            </a:p>
            <a:p>
              <a:pPr marL="72000" indent="-72000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ko-KR" altLang="en-US" sz="700" dirty="0">
                  <a:solidFill>
                    <a:schemeClr val="tx1"/>
                  </a:solidFill>
                  <a:sym typeface="Wingdings 3" panose="05040102010807070707" pitchFamily="18" charset="2"/>
                </a:rPr>
                <a:t>따스한 색감의 이펙트</a:t>
              </a:r>
              <a:endParaRPr lang="en-US" altLang="ko-KR" sz="700" dirty="0">
                <a:solidFill>
                  <a:schemeClr val="tx1"/>
                </a:solidFill>
                <a:sym typeface="Wingdings 3" panose="05040102010807070707" pitchFamily="18" charset="2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9B773FC-48FE-293B-BAF5-859C65E13D65}"/>
              </a:ext>
            </a:extLst>
          </p:cNvPr>
          <p:cNvGrpSpPr/>
          <p:nvPr/>
        </p:nvGrpSpPr>
        <p:grpSpPr>
          <a:xfrm>
            <a:off x="4312136" y="1968687"/>
            <a:ext cx="1382411" cy="1332924"/>
            <a:chOff x="4312136" y="1968687"/>
            <a:chExt cx="1382411" cy="1332924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9D51452-2079-FDCF-F884-8A41058920F9}"/>
                </a:ext>
              </a:extLst>
            </p:cNvPr>
            <p:cNvSpPr txBox="1"/>
            <p:nvPr/>
          </p:nvSpPr>
          <p:spPr>
            <a:xfrm>
              <a:off x="4514425" y="1968687"/>
              <a:ext cx="977832" cy="195814"/>
            </a:xfrm>
            <a:prstGeom prst="rect">
              <a:avLst/>
            </a:prstGeom>
            <a:noFill/>
            <a:effectLst/>
          </p:spPr>
          <p:txBody>
            <a:bodyPr wrap="none" lIns="0" tIns="72000" rIns="0" bIns="0" rtlCol="0" anchor="t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>
                  <a:solidFill>
                    <a:schemeClr val="tx1"/>
                  </a:solidFill>
                </a:rPr>
                <a:t>기상술사</a:t>
              </a:r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ko-KR" altLang="en-US" dirty="0"/>
                <a:t>여름</a:t>
              </a:r>
              <a:r>
                <a:rPr lang="ko-KR" altLang="en-US" dirty="0">
                  <a:solidFill>
                    <a:schemeClr val="tx1"/>
                  </a:solidFill>
                </a:rPr>
                <a:t>의 분위기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2DE5D08-4B8A-8053-E218-2B86F52BC6AA}"/>
                </a:ext>
              </a:extLst>
            </p:cNvPr>
            <p:cNvSpPr txBox="1"/>
            <p:nvPr/>
          </p:nvSpPr>
          <p:spPr>
            <a:xfrm>
              <a:off x="4460564" y="3024168"/>
              <a:ext cx="1085554" cy="277443"/>
            </a:xfrm>
            <a:prstGeom prst="rect">
              <a:avLst/>
            </a:prstGeom>
            <a:noFill/>
            <a:effectLst/>
          </p:spPr>
          <p:txBody>
            <a:bodyPr wrap="none" lIns="0" tIns="36000" rIns="0" bIns="0" rtlCol="0" anchor="t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pPr marL="72000" indent="-72000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ko-KR" altLang="en-US" sz="700" dirty="0">
                  <a:solidFill>
                    <a:schemeClr val="tx1"/>
                  </a:solidFill>
                  <a:sym typeface="Wingdings 3" panose="05040102010807070707" pitchFamily="18" charset="2"/>
                </a:rPr>
                <a:t>여름의 날씨와 관련 있는 스킬</a:t>
              </a:r>
              <a:endParaRPr lang="en-US" altLang="ko-KR" sz="700" dirty="0">
                <a:solidFill>
                  <a:schemeClr val="tx1"/>
                </a:solidFill>
                <a:sym typeface="Wingdings 3" panose="05040102010807070707" pitchFamily="18" charset="2"/>
              </a:endParaRPr>
            </a:p>
            <a:p>
              <a:pPr marL="72000" indent="-72000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ko-KR" altLang="en-US" sz="700" dirty="0">
                  <a:solidFill>
                    <a:schemeClr val="tx1"/>
                  </a:solidFill>
                  <a:sym typeface="Wingdings 3" panose="05040102010807070707" pitchFamily="18" charset="2"/>
                </a:rPr>
                <a:t>시원한 느낌의 이펙트</a:t>
              </a:r>
              <a:endParaRPr lang="en-US" altLang="ko-KR" sz="700" dirty="0">
                <a:solidFill>
                  <a:schemeClr val="tx1"/>
                </a:solidFill>
                <a:sym typeface="Wingdings 3" panose="05040102010807070707" pitchFamily="18" charset="2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5C4F3A7D-7B0F-AB42-279B-B9A3F0068E07}"/>
                </a:ext>
              </a:extLst>
            </p:cNvPr>
            <p:cNvGrpSpPr/>
            <p:nvPr/>
          </p:nvGrpSpPr>
          <p:grpSpPr>
            <a:xfrm>
              <a:off x="4312136" y="2197411"/>
              <a:ext cx="1382411" cy="828273"/>
              <a:chOff x="4312136" y="2197411"/>
              <a:chExt cx="1382411" cy="828273"/>
            </a:xfrm>
          </p:grpSpPr>
          <p:pic>
            <p:nvPicPr>
              <p:cNvPr id="84" name="그림 83" descr="만화 영화, 댄스이(가) 표시된 사진&#10;&#10;자동 생성된 설명">
                <a:extLst>
                  <a:ext uri="{FF2B5EF4-FFF2-40B4-BE49-F238E27FC236}">
                    <a16:creationId xmlns:a16="http://schemas.microsoft.com/office/drawing/2014/main" id="{6FD0BAD3-571C-B679-0CF8-E61A92CAC9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908" t="2273" r="47894" b="58159"/>
              <a:stretch>
                <a:fillRect/>
              </a:stretch>
            </p:blipFill>
            <p:spPr>
              <a:xfrm>
                <a:off x="4312136" y="2197411"/>
                <a:ext cx="854567" cy="826757"/>
              </a:xfrm>
              <a:prstGeom prst="rect">
                <a:avLst/>
              </a:prstGeom>
            </p:spPr>
          </p:pic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F4CBAC85-AE0B-5244-FA8A-F95B14C0E8DC}"/>
                  </a:ext>
                </a:extLst>
              </p:cNvPr>
              <p:cNvGrpSpPr/>
              <p:nvPr/>
            </p:nvGrpSpPr>
            <p:grpSpPr>
              <a:xfrm>
                <a:off x="5168947" y="2197411"/>
                <a:ext cx="525600" cy="828273"/>
                <a:chOff x="4134675" y="2197411"/>
                <a:chExt cx="525600" cy="828273"/>
              </a:xfrm>
            </p:grpSpPr>
            <p:pic>
              <p:nvPicPr>
                <p:cNvPr id="2" name="그림 1" descr="스크린샷, 댄스, 예술이(가) 표시된 사진&#10;&#10;자동 생성된 설명">
                  <a:extLst>
                    <a:ext uri="{FF2B5EF4-FFF2-40B4-BE49-F238E27FC236}">
                      <a16:creationId xmlns:a16="http://schemas.microsoft.com/office/drawing/2014/main" id="{3453CBAB-1CC3-3F8A-34C6-D3BB48B14E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97475" y="2197411"/>
                  <a:ext cx="262800" cy="262800"/>
                </a:xfrm>
                <a:prstGeom prst="rect">
                  <a:avLst/>
                </a:prstGeom>
              </p:spPr>
            </p:pic>
            <p:pic>
              <p:nvPicPr>
                <p:cNvPr id="3" name="그림 2" descr="스크린샷, 일렉트릭 블루, 다채로움이(가) 표시된 사진&#10;&#10;자동 생성된 설명">
                  <a:extLst>
                    <a:ext uri="{FF2B5EF4-FFF2-40B4-BE49-F238E27FC236}">
                      <a16:creationId xmlns:a16="http://schemas.microsoft.com/office/drawing/2014/main" id="{DFC1A1EB-97EF-AE94-0BEF-58EBEC6BDA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34675" y="2197411"/>
                  <a:ext cx="262800" cy="262800"/>
                </a:xfrm>
                <a:prstGeom prst="rect">
                  <a:avLst/>
                </a:prstGeom>
              </p:spPr>
            </p:pic>
            <p:pic>
              <p:nvPicPr>
                <p:cNvPr id="4" name="그림 3" descr="예술, 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E4F8F8F5-65A5-57D4-4893-8E0863EF50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34675" y="2482770"/>
                  <a:ext cx="262800" cy="262800"/>
                </a:xfrm>
                <a:prstGeom prst="rect">
                  <a:avLst/>
                </a:prstGeom>
              </p:spPr>
            </p:pic>
            <p:pic>
              <p:nvPicPr>
                <p:cNvPr id="5" name="그림 4" descr="예술, 페인팅, 사진 액자이(가) 표시된 사진&#10;&#10;자동 생성된 설명">
                  <a:extLst>
                    <a:ext uri="{FF2B5EF4-FFF2-40B4-BE49-F238E27FC236}">
                      <a16:creationId xmlns:a16="http://schemas.microsoft.com/office/drawing/2014/main" id="{739E23D8-678E-2C22-758E-96BCC526FD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97475" y="2482770"/>
                  <a:ext cx="262800" cy="262800"/>
                </a:xfrm>
                <a:prstGeom prst="rect">
                  <a:avLst/>
                </a:prstGeom>
              </p:spPr>
            </p:pic>
            <p:pic>
              <p:nvPicPr>
                <p:cNvPr id="6" name="그림 5" descr="나비, 사람, 빛이(가) 표시된 사진&#10;&#10;자동 생성된 설명">
                  <a:extLst>
                    <a:ext uri="{FF2B5EF4-FFF2-40B4-BE49-F238E27FC236}">
                      <a16:creationId xmlns:a16="http://schemas.microsoft.com/office/drawing/2014/main" id="{9363C328-6034-49AB-20DA-88AB2ECFA4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34675" y="2762884"/>
                  <a:ext cx="262800" cy="2628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E955E44-F0BD-78AB-EFA2-36A29F5381EF}"/>
              </a:ext>
            </a:extLst>
          </p:cNvPr>
          <p:cNvSpPr txBox="1"/>
          <p:nvPr/>
        </p:nvSpPr>
        <p:spPr>
          <a:xfrm>
            <a:off x="2900107" y="1255748"/>
            <a:ext cx="1840961" cy="2577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여름의 날씨와 관련 있는 스킬들</a:t>
            </a:r>
            <a:endParaRPr lang="en-US" altLang="ko-KR" sz="1000" dirty="0">
              <a:solidFill>
                <a:sysClr val="windowText" lastClr="000000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C0CAEC-EC1B-F976-B44B-C5D6D822847D}"/>
              </a:ext>
            </a:extLst>
          </p:cNvPr>
          <p:cNvSpPr txBox="1"/>
          <p:nvPr/>
        </p:nvSpPr>
        <p:spPr>
          <a:xfrm>
            <a:off x="5699319" y="1255748"/>
            <a:ext cx="928198" cy="2577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시원한 이펙트</a:t>
            </a:r>
            <a:endParaRPr lang="en-US" altLang="ko-KR" sz="1000" dirty="0">
              <a:solidFill>
                <a:sysClr val="windowText" lastClr="000000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4272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9C5DC2E-846C-6C43-8799-97BED40D6457}"/>
              </a:ext>
            </a:extLst>
          </p:cNvPr>
          <p:cNvSpPr/>
          <p:nvPr/>
        </p:nvSpPr>
        <p:spPr>
          <a:xfrm>
            <a:off x="192088" y="381194"/>
            <a:ext cx="11807825" cy="628789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023A5FD-A92D-B3E4-204B-415C6889B5F5}"/>
              </a:ext>
            </a:extLst>
          </p:cNvPr>
          <p:cNvSpPr txBox="1"/>
          <p:nvPr/>
        </p:nvSpPr>
        <p:spPr>
          <a:xfrm>
            <a:off x="5278396" y="1015008"/>
            <a:ext cx="6096000" cy="3324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ts val="1800"/>
              </a:lnSpc>
              <a:buNone/>
            </a:pPr>
            <a:endParaRPr lang="ko-KR" altLang="en-US" b="0" i="0" dirty="0">
              <a:effectLst/>
              <a:latin typeface="IBMPlexMono-Regular"/>
            </a:endParaRPr>
          </a:p>
          <a:p>
            <a:pPr algn="l" latinLnBrk="1">
              <a:lnSpc>
                <a:spcPts val="1800"/>
              </a:lnSpc>
              <a:buNone/>
            </a:pPr>
            <a:r>
              <a:rPr lang="ko-KR" altLang="en-US" b="0" i="0" dirty="0">
                <a:effectLst/>
                <a:latin typeface="IBMPlexMono-Regular"/>
              </a:rPr>
              <a:t> </a:t>
            </a:r>
            <a:r>
              <a:rPr lang="en-US" altLang="ko-KR" b="0" i="0" dirty="0">
                <a:effectLst/>
                <a:latin typeface="IBMPlexMono-Regular"/>
              </a:rPr>
              <a:t>'</a:t>
            </a:r>
            <a:r>
              <a:rPr lang="ko-KR" altLang="en-US" b="0" i="0" dirty="0">
                <a:effectLst/>
                <a:latin typeface="IBMPlexMono-Regular"/>
              </a:rPr>
              <a:t>단일 대상을 상대할 때 좋은 거니까 피해를 집중할 수 있어야 겠네</a:t>
            </a:r>
            <a:r>
              <a:rPr lang="en-US" altLang="ko-KR" b="0" i="0" dirty="0">
                <a:effectLst/>
                <a:latin typeface="IBMPlexMono-Regular"/>
              </a:rPr>
              <a:t>?' -&gt; '</a:t>
            </a:r>
            <a:r>
              <a:rPr lang="ko-KR" altLang="en-US" b="0" i="0" dirty="0">
                <a:effectLst/>
                <a:latin typeface="IBMPlexMono-Regular"/>
              </a:rPr>
              <a:t>피해를 집중하기 위한 방법은 </a:t>
            </a:r>
            <a:r>
              <a:rPr lang="ko-KR" altLang="en-US" b="0" i="0" dirty="0" err="1">
                <a:effectLst/>
                <a:latin typeface="IBMPlexMono-Regular"/>
              </a:rPr>
              <a:t>뭘까</a:t>
            </a:r>
            <a:r>
              <a:rPr lang="en-US" altLang="ko-KR" b="0" i="0" dirty="0">
                <a:effectLst/>
                <a:latin typeface="IBMPlexMono-Regular"/>
              </a:rPr>
              <a:t>?' -&gt; </a:t>
            </a:r>
            <a:r>
              <a:rPr lang="ko-KR" altLang="en-US" b="0" i="0" dirty="0">
                <a:effectLst/>
                <a:latin typeface="IBMPlexMono-Regular"/>
              </a:rPr>
              <a:t>해결 방법 </a:t>
            </a:r>
            <a:r>
              <a:rPr lang="en-US" altLang="ko-KR" b="0" i="0" dirty="0">
                <a:effectLst/>
                <a:latin typeface="IBMPlexMono-Regular"/>
              </a:rPr>
              <a:t>1. </a:t>
            </a:r>
            <a:r>
              <a:rPr lang="ko-KR" altLang="en-US" b="0" i="0" dirty="0">
                <a:effectLst/>
                <a:latin typeface="IBMPlexMono-Regular"/>
              </a:rPr>
              <a:t>무기의 구조를 분석 </a:t>
            </a:r>
            <a:r>
              <a:rPr lang="en-US" altLang="ko-KR" b="0" i="0" dirty="0">
                <a:effectLst/>
                <a:latin typeface="IBMPlexMono-Regular"/>
              </a:rPr>
              <a:t>(</a:t>
            </a:r>
            <a:r>
              <a:rPr lang="ko-KR" altLang="en-US" b="0" i="0" dirty="0">
                <a:effectLst/>
                <a:latin typeface="IBMPlexMono-Regular"/>
              </a:rPr>
              <a:t>이것으로 프로필에 설명한 나의 강점 중 하나인 분석력</a:t>
            </a:r>
            <a:r>
              <a:rPr lang="en-US" altLang="ko-KR" b="0" i="0" dirty="0">
                <a:effectLst/>
                <a:latin typeface="IBMPlexMono-Regular"/>
              </a:rPr>
              <a:t>, </a:t>
            </a:r>
            <a:r>
              <a:rPr lang="ko-KR" altLang="en-US" b="0" i="0" dirty="0">
                <a:effectLst/>
                <a:latin typeface="IBMPlexMono-Regular"/>
              </a:rPr>
              <a:t>논리력을 보여주기 위함</a:t>
            </a:r>
            <a:r>
              <a:rPr lang="en-US" altLang="ko-KR" b="0" i="0" dirty="0">
                <a:effectLst/>
                <a:latin typeface="IBMPlexMono-Regular"/>
              </a:rPr>
              <a:t>) -&gt; </a:t>
            </a:r>
            <a:r>
              <a:rPr lang="ko-KR" altLang="en-US" b="0" i="0" dirty="0">
                <a:effectLst/>
                <a:latin typeface="IBMPlexMono-Regular"/>
              </a:rPr>
              <a:t>부채는 부챗살 </a:t>
            </a:r>
            <a:r>
              <a:rPr lang="en-US" altLang="ko-KR" b="0" i="0" dirty="0">
                <a:effectLst/>
                <a:latin typeface="IBMPlexMono-Regular"/>
              </a:rPr>
              <a:t>+ </a:t>
            </a:r>
            <a:r>
              <a:rPr lang="ko-KR" altLang="en-US" b="0" i="0" dirty="0">
                <a:effectLst/>
                <a:latin typeface="IBMPlexMono-Regular"/>
              </a:rPr>
              <a:t>부채면으로 구성되어 있음 </a:t>
            </a:r>
            <a:r>
              <a:rPr lang="en-US" altLang="ko-KR" b="0" i="0" dirty="0">
                <a:effectLst/>
                <a:latin typeface="IBMPlexMono-Regular"/>
              </a:rPr>
              <a:t>-&gt; </a:t>
            </a:r>
            <a:r>
              <a:rPr lang="ko-KR" altLang="en-US" b="0" i="0" dirty="0">
                <a:effectLst/>
                <a:latin typeface="IBMPlexMono-Regular"/>
              </a:rPr>
              <a:t>부챗살이 얇고 뾰족한 것이 뭔가 피뢰침 같다 </a:t>
            </a:r>
            <a:r>
              <a:rPr lang="en-US" altLang="ko-KR" b="0" i="0" dirty="0">
                <a:effectLst/>
                <a:latin typeface="IBMPlexMono-Regular"/>
              </a:rPr>
              <a:t>-&gt; </a:t>
            </a:r>
            <a:r>
              <a:rPr lang="ko-KR" altLang="en-US" b="0" i="0" dirty="0">
                <a:effectLst/>
                <a:latin typeface="IBMPlexMono-Regular"/>
              </a:rPr>
              <a:t>피뢰침은 번개를 유도하는 역할을 한다 </a:t>
            </a:r>
            <a:r>
              <a:rPr lang="en-US" altLang="ko-KR" b="0" i="0" dirty="0">
                <a:effectLst/>
                <a:latin typeface="IBMPlexMono-Regular"/>
              </a:rPr>
              <a:t>-&gt; </a:t>
            </a:r>
            <a:r>
              <a:rPr lang="ko-KR" altLang="en-US" b="0" i="0" dirty="0">
                <a:effectLst/>
                <a:latin typeface="IBMPlexMono-Regular"/>
              </a:rPr>
              <a:t>그러면 피해를 집중하는 것도 가능하지 않을까</a:t>
            </a:r>
            <a:r>
              <a:rPr lang="en-US" altLang="ko-KR" b="0" i="0" dirty="0">
                <a:effectLst/>
                <a:latin typeface="IBMPlexMono-Regular"/>
              </a:rPr>
              <a:t>? -&gt; </a:t>
            </a:r>
            <a:r>
              <a:rPr lang="ko-KR" altLang="en-US" b="0" i="0" dirty="0">
                <a:effectLst/>
                <a:latin typeface="IBMPlexMono-Regular"/>
              </a:rPr>
              <a:t>부챗살을 피뢰침삼아 번개를 유도하는 전투 스타일 구상 </a:t>
            </a:r>
            <a:r>
              <a:rPr lang="en-US" altLang="ko-KR" b="0" i="0" dirty="0">
                <a:effectLst/>
                <a:latin typeface="IBMPlexMono-Regular"/>
              </a:rPr>
              <a:t>-&gt; </a:t>
            </a:r>
            <a:r>
              <a:rPr lang="ko-KR" altLang="en-US" b="0" i="0" dirty="0">
                <a:effectLst/>
                <a:latin typeface="IBMPlexMono-Regular"/>
              </a:rPr>
              <a:t>피뢰침은 번개를 유도할 뿐만 아니라 피뢰침이 설치된 지면으로 번개를 방전시키는 역할을 함 </a:t>
            </a:r>
            <a:r>
              <a:rPr lang="en-US" altLang="ko-KR" b="0" i="0" dirty="0">
                <a:effectLst/>
                <a:latin typeface="IBMPlexMono-Regular"/>
              </a:rPr>
              <a:t>-&gt; </a:t>
            </a:r>
            <a:r>
              <a:rPr lang="ko-KR" altLang="en-US" b="0" i="0" dirty="0">
                <a:effectLst/>
                <a:latin typeface="IBMPlexMono-Regular"/>
              </a:rPr>
              <a:t>상대의 몸에 피뢰침을 꽂으면 상대의 몸 내부로 번개를 방전 시킬 수 있지 않을까</a:t>
            </a:r>
            <a:r>
              <a:rPr lang="en-US" altLang="ko-KR" b="0" i="0" dirty="0">
                <a:effectLst/>
                <a:latin typeface="IBMPlexMono-Regular"/>
              </a:rPr>
              <a:t>? -&gt; </a:t>
            </a:r>
            <a:r>
              <a:rPr lang="ko-KR" altLang="en-US" b="0" i="0" dirty="0">
                <a:effectLst/>
                <a:latin typeface="IBMPlexMono-Regular"/>
              </a:rPr>
              <a:t>방어 무시 효과로 적용할 수 있지 않을까</a:t>
            </a:r>
            <a:r>
              <a:rPr lang="en-US" altLang="ko-KR" b="0" i="0" dirty="0">
                <a:effectLst/>
                <a:latin typeface="IBMPlexMono-Regular"/>
              </a:rPr>
              <a:t>? -&gt; </a:t>
            </a:r>
            <a:r>
              <a:rPr lang="ko-KR" altLang="en-US" b="0" i="0" dirty="0">
                <a:effectLst/>
                <a:latin typeface="IBMPlexMono-Regular"/>
              </a:rPr>
              <a:t>방어 무시 효과를 추가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F061F89-A6B2-2FA9-75F2-677F1A86BBA6}"/>
              </a:ext>
            </a:extLst>
          </p:cNvPr>
          <p:cNvSpPr txBox="1"/>
          <p:nvPr/>
        </p:nvSpPr>
        <p:spPr>
          <a:xfrm>
            <a:off x="883920" y="4563833"/>
            <a:ext cx="4002699" cy="3077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뾰족하고 얇은 부챗살이 피뢰침 같은 역할을 할 수 있지 않을까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</a:p>
          <a:p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피뢰침은 번개를 유도하는 역할을 하니까 피해를 집중하는 컨셉에 적합한 것 같다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0792E19-01F5-E781-DD8E-483485AB20BB}"/>
              </a:ext>
            </a:extLst>
          </p:cNvPr>
          <p:cNvSpPr txBox="1"/>
          <p:nvPr/>
        </p:nvSpPr>
        <p:spPr>
          <a:xfrm>
            <a:off x="1609377" y="1015008"/>
            <a:ext cx="1264770" cy="123111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참고 자료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 CN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타워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캐나다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35B06D-62FB-BD1F-32E7-0DE3575366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72" t="15450" r="23701" b="33761"/>
          <a:stretch>
            <a:fillRect/>
          </a:stretch>
        </p:blipFill>
        <p:spPr bwMode="auto">
          <a:xfrm>
            <a:off x="1578279" y="1183610"/>
            <a:ext cx="1326967" cy="113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5F6C3008-BAFD-01BF-0496-61BD44E84E8B}"/>
              </a:ext>
            </a:extLst>
          </p:cNvPr>
          <p:cNvSpPr txBox="1"/>
          <p:nvPr/>
        </p:nvSpPr>
        <p:spPr>
          <a:xfrm>
            <a:off x="1627229" y="2354055"/>
            <a:ext cx="1074012" cy="246221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높은 곳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+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얇고 뾰족한 모양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피뢰침 역할을 하게 되는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B9F877F0-8442-9298-F29E-E5638E505A96}"/>
              </a:ext>
            </a:extLst>
          </p:cNvPr>
          <p:cNvGrpSpPr/>
          <p:nvPr/>
        </p:nvGrpSpPr>
        <p:grpSpPr>
          <a:xfrm>
            <a:off x="1356092" y="2998834"/>
            <a:ext cx="2690298" cy="860332"/>
            <a:chOff x="8896638" y="3371211"/>
            <a:chExt cx="2690298" cy="860332"/>
          </a:xfrm>
        </p:grpSpPr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8F1A912-E08A-F9C4-D4FC-F694776B4347}"/>
                </a:ext>
              </a:extLst>
            </p:cNvPr>
            <p:cNvSpPr txBox="1"/>
            <p:nvPr/>
          </p:nvSpPr>
          <p:spPr>
            <a:xfrm>
              <a:off x="8896638" y="3923766"/>
              <a:ext cx="2690298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얇고 뾰족한 부챗살이 피뢰침처럼 번개를 유도할 수 있지 않을까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?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BA2657D-69A7-E602-64BC-BEA796C0CDA7}"/>
                </a:ext>
              </a:extLst>
            </p:cNvPr>
            <p:cNvSpPr txBox="1"/>
            <p:nvPr/>
          </p:nvSpPr>
          <p:spPr>
            <a:xfrm>
              <a:off x="8964640" y="3371211"/>
              <a:ext cx="897682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(2)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아이디어 획득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5831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1513</Words>
  <Application>Microsoft Office PowerPoint</Application>
  <PresentationFormat>와이드스크린</PresentationFormat>
  <Paragraphs>249</Paragraphs>
  <Slides>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22" baseType="lpstr">
      <vt:lpstr>IBMPlexMono-Regular</vt:lpstr>
      <vt:lpstr>Pretendard</vt:lpstr>
      <vt:lpstr>Pretendard Black</vt:lpstr>
      <vt:lpstr>Pretendard Medium</vt:lpstr>
      <vt:lpstr>Pretendard SemiBold</vt:lpstr>
      <vt:lpstr>맑은 고딕</vt:lpstr>
      <vt:lpstr>빛의 계승자 Bold</vt:lpstr>
      <vt:lpstr>페이퍼로지 5 Medium</vt:lpstr>
      <vt:lpstr>페이퍼로지 6 SemiBold</vt:lpstr>
      <vt:lpstr>Arial</vt:lpstr>
      <vt:lpstr>Cinzel Bold</vt:lpstr>
      <vt:lpstr>Wingdings 3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6</cp:revision>
  <dcterms:created xsi:type="dcterms:W3CDTF">2025-10-14T01:46:12Z</dcterms:created>
  <dcterms:modified xsi:type="dcterms:W3CDTF">2025-10-15T07:06:33Z</dcterms:modified>
</cp:coreProperties>
</file>